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5"/>
  </p:notesMasterIdLst>
  <p:sldIdLst>
    <p:sldId id="256" r:id="rId2"/>
    <p:sldId id="259" r:id="rId3"/>
    <p:sldId id="425" r:id="rId4"/>
    <p:sldId id="492" r:id="rId5"/>
    <p:sldId id="493" r:id="rId6"/>
    <p:sldId id="494" r:id="rId7"/>
    <p:sldId id="495" r:id="rId8"/>
    <p:sldId id="496" r:id="rId9"/>
    <p:sldId id="503" r:id="rId10"/>
    <p:sldId id="497" r:id="rId11"/>
    <p:sldId id="498" r:id="rId12"/>
    <p:sldId id="499" r:id="rId13"/>
    <p:sldId id="501" r:id="rId14"/>
    <p:sldId id="502" r:id="rId15"/>
    <p:sldId id="292" r:id="rId16"/>
    <p:sldId id="286" r:id="rId17"/>
    <p:sldId id="300" r:id="rId18"/>
    <p:sldId id="387" r:id="rId19"/>
    <p:sldId id="458" r:id="rId20"/>
    <p:sldId id="303" r:id="rId21"/>
    <p:sldId id="287" r:id="rId22"/>
    <p:sldId id="429" r:id="rId23"/>
    <p:sldId id="473" r:id="rId24"/>
    <p:sldId id="459" r:id="rId25"/>
    <p:sldId id="306" r:id="rId26"/>
    <p:sldId id="288" r:id="rId27"/>
    <p:sldId id="430" r:id="rId28"/>
    <p:sldId id="461" r:id="rId29"/>
    <p:sldId id="483" r:id="rId30"/>
    <p:sldId id="484" r:id="rId31"/>
    <p:sldId id="485" r:id="rId32"/>
    <p:sldId id="486" r:id="rId33"/>
    <p:sldId id="445" r:id="rId34"/>
    <p:sldId id="309" r:id="rId35"/>
    <p:sldId id="289" r:id="rId36"/>
    <p:sldId id="431" r:id="rId37"/>
    <p:sldId id="462" r:id="rId38"/>
    <p:sldId id="487" r:id="rId39"/>
    <p:sldId id="488" r:id="rId40"/>
    <p:sldId id="489" r:id="rId41"/>
    <p:sldId id="479" r:id="rId42"/>
    <p:sldId id="474" r:id="rId43"/>
    <p:sldId id="476" r:id="rId44"/>
    <p:sldId id="490" r:id="rId45"/>
    <p:sldId id="491" r:id="rId46"/>
    <p:sldId id="478" r:id="rId47"/>
    <p:sldId id="475" r:id="rId48"/>
    <p:sldId id="477" r:id="rId49"/>
    <p:sldId id="463" r:id="rId50"/>
    <p:sldId id="319" r:id="rId51"/>
    <p:sldId id="290" r:id="rId52"/>
    <p:sldId id="432" r:id="rId53"/>
    <p:sldId id="480" r:id="rId54"/>
    <p:sldId id="482" r:id="rId55"/>
    <p:sldId id="481" r:id="rId56"/>
    <p:sldId id="466" r:id="rId57"/>
    <p:sldId id="467" r:id="rId58"/>
    <p:sldId id="325" r:id="rId59"/>
    <p:sldId id="291" r:id="rId60"/>
    <p:sldId id="433" r:id="rId61"/>
    <p:sldId id="468" r:id="rId62"/>
    <p:sldId id="470" r:id="rId63"/>
    <p:sldId id="326" r:id="rId64"/>
  </p:sldIdLst>
  <p:sldSz cx="9144000" cy="5143500" type="screen16x9"/>
  <p:notesSz cx="6858000" cy="9144000"/>
  <p:embeddedFontLst>
    <p:embeddedFont>
      <p:font typeface="Avenir Next W01" panose="020B0503020202020204" pitchFamily="34" charset="0"/>
      <p:regular r:id="rId66"/>
      <p:bold r:id="rId67"/>
      <p:italic r:id="rId68"/>
      <p:boldItalic r:id="rId69"/>
    </p:embeddedFont>
    <p:embeddedFont>
      <p:font typeface="Dosis" panose="02010503020202060003" pitchFamily="2" charset="77"/>
      <p:regular r:id="rId70"/>
      <p:bold r:id="rId71"/>
    </p:embeddedFont>
    <p:embeddedFont>
      <p:font typeface="Sniglet" pitchFamily="82" charset="0"/>
      <p:regular r:id="rId72"/>
    </p:embeddedFont>
    <p:embeddedFont>
      <p:font typeface="Verdana" panose="020B060403050404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5C1C86-D33C-4BAD-B373-6CA859E3C0ED}">
  <a:tblStyle styleId="{AA5C1C86-D33C-4BAD-B373-6CA859E3C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40"/>
  </p:normalViewPr>
  <p:slideViewPr>
    <p:cSldViewPr snapToGrid="0" snapToObjects="1">
      <p:cViewPr varScale="1">
        <p:scale>
          <a:sx n="139" d="100"/>
          <a:sy n="139" d="100"/>
        </p:scale>
        <p:origin x="840"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97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345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1359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68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534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89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766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278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692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122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090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99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885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37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683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076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373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081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916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633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699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664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7358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649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692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951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836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181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727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6583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225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291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478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294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320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8833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09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00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52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93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17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lstStyle>
            <a:lvl1pPr lvl="0" algn="r">
              <a:spcBef>
                <a:spcPts val="0"/>
              </a:spcBef>
              <a:spcAft>
                <a:spcPts val="0"/>
              </a:spcAft>
              <a:buClr>
                <a:srgbClr val="1C4587"/>
              </a:buClr>
              <a:buSzPts val="4800"/>
              <a:buNone/>
              <a:defRPr sz="4800" b="0">
                <a:solidFill>
                  <a:srgbClr val="1C4587"/>
                </a:solidFill>
              </a:defRPr>
            </a:lvl1pPr>
            <a:lvl2pPr lvl="1" algn="r">
              <a:spcBef>
                <a:spcPts val="0"/>
              </a:spcBef>
              <a:spcAft>
                <a:spcPts val="0"/>
              </a:spcAft>
              <a:buClr>
                <a:srgbClr val="1C4587"/>
              </a:buClr>
              <a:buSzPts val="4800"/>
              <a:buNone/>
              <a:defRPr sz="4800" b="0">
                <a:solidFill>
                  <a:srgbClr val="1C4587"/>
                </a:solidFill>
              </a:defRPr>
            </a:lvl2pPr>
            <a:lvl3pPr lvl="2" algn="r">
              <a:spcBef>
                <a:spcPts val="0"/>
              </a:spcBef>
              <a:spcAft>
                <a:spcPts val="0"/>
              </a:spcAft>
              <a:buClr>
                <a:srgbClr val="1C4587"/>
              </a:buClr>
              <a:buSzPts val="4800"/>
              <a:buNone/>
              <a:defRPr sz="4800" b="0">
                <a:solidFill>
                  <a:srgbClr val="1C4587"/>
                </a:solidFill>
              </a:defRPr>
            </a:lvl3pPr>
            <a:lvl4pPr lvl="3" algn="r">
              <a:spcBef>
                <a:spcPts val="0"/>
              </a:spcBef>
              <a:spcAft>
                <a:spcPts val="0"/>
              </a:spcAft>
              <a:buClr>
                <a:srgbClr val="1C4587"/>
              </a:buClr>
              <a:buSzPts val="4800"/>
              <a:buNone/>
              <a:defRPr sz="4800" b="0">
                <a:solidFill>
                  <a:srgbClr val="1C4587"/>
                </a:solidFill>
              </a:defRPr>
            </a:lvl4pPr>
            <a:lvl5pPr lvl="4" algn="r">
              <a:spcBef>
                <a:spcPts val="0"/>
              </a:spcBef>
              <a:spcAft>
                <a:spcPts val="0"/>
              </a:spcAft>
              <a:buClr>
                <a:srgbClr val="1C4587"/>
              </a:buClr>
              <a:buSzPts val="4800"/>
              <a:buNone/>
              <a:defRPr sz="4800" b="0">
                <a:solidFill>
                  <a:srgbClr val="1C4587"/>
                </a:solidFill>
              </a:defRPr>
            </a:lvl5pPr>
            <a:lvl6pPr lvl="5" algn="r">
              <a:spcBef>
                <a:spcPts val="0"/>
              </a:spcBef>
              <a:spcAft>
                <a:spcPts val="0"/>
              </a:spcAft>
              <a:buClr>
                <a:srgbClr val="1C4587"/>
              </a:buClr>
              <a:buSzPts val="4800"/>
              <a:buNone/>
              <a:defRPr sz="4800" b="0">
                <a:solidFill>
                  <a:srgbClr val="1C4587"/>
                </a:solidFill>
              </a:defRPr>
            </a:lvl6pPr>
            <a:lvl7pPr lvl="6" algn="r">
              <a:spcBef>
                <a:spcPts val="0"/>
              </a:spcBef>
              <a:spcAft>
                <a:spcPts val="0"/>
              </a:spcAft>
              <a:buClr>
                <a:srgbClr val="1C4587"/>
              </a:buClr>
              <a:buSzPts val="4800"/>
              <a:buNone/>
              <a:defRPr sz="4800" b="0">
                <a:solidFill>
                  <a:srgbClr val="1C4587"/>
                </a:solidFill>
              </a:defRPr>
            </a:lvl7pPr>
            <a:lvl8pPr lvl="7" algn="r">
              <a:spcBef>
                <a:spcPts val="0"/>
              </a:spcBef>
              <a:spcAft>
                <a:spcPts val="0"/>
              </a:spcAft>
              <a:buClr>
                <a:srgbClr val="1C4587"/>
              </a:buClr>
              <a:buSzPts val="4800"/>
              <a:buNone/>
              <a:defRPr sz="4800" b="0">
                <a:solidFill>
                  <a:srgbClr val="1C4587"/>
                </a:solidFill>
              </a:defRPr>
            </a:lvl8pPr>
            <a:lvl9pPr lvl="8" algn="r">
              <a:spcBef>
                <a:spcPts val="0"/>
              </a:spcBef>
              <a:spcAft>
                <a:spcPts val="0"/>
              </a:spcAft>
              <a:buClr>
                <a:srgbClr val="1C4587"/>
              </a:buClr>
              <a:buSzPts val="4800"/>
              <a:buNone/>
              <a:defRPr sz="4800" b="0">
                <a:solidFill>
                  <a:srgbClr val="1C4587"/>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2"/>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1"/>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lstStyle>
            <a:lvl1pPr lvl="0" algn="r" rtl="0">
              <a:spcBef>
                <a:spcPts val="0"/>
              </a:spcBef>
              <a:spcAft>
                <a:spcPts val="0"/>
              </a:spcAft>
              <a:buSzPts val="3700"/>
              <a:buNone/>
              <a:defRPr sz="3700" b="0"/>
            </a:lvl1pPr>
            <a:lvl2pPr lvl="1" algn="r" rtl="0">
              <a:spcBef>
                <a:spcPts val="0"/>
              </a:spcBef>
              <a:spcAft>
                <a:spcPts val="0"/>
              </a:spcAft>
              <a:buSzPts val="3700"/>
              <a:buNone/>
              <a:defRPr sz="3700" b="0"/>
            </a:lvl2pPr>
            <a:lvl3pPr lvl="2" algn="r" rtl="0">
              <a:spcBef>
                <a:spcPts val="0"/>
              </a:spcBef>
              <a:spcAft>
                <a:spcPts val="0"/>
              </a:spcAft>
              <a:buSzPts val="3700"/>
              <a:buNone/>
              <a:defRPr sz="3700" b="0"/>
            </a:lvl3pPr>
            <a:lvl4pPr lvl="3" algn="r" rtl="0">
              <a:spcBef>
                <a:spcPts val="0"/>
              </a:spcBef>
              <a:spcAft>
                <a:spcPts val="0"/>
              </a:spcAft>
              <a:buSzPts val="3700"/>
              <a:buNone/>
              <a:defRPr sz="3700" b="0"/>
            </a:lvl4pPr>
            <a:lvl5pPr lvl="4" algn="r" rtl="0">
              <a:spcBef>
                <a:spcPts val="0"/>
              </a:spcBef>
              <a:spcAft>
                <a:spcPts val="0"/>
              </a:spcAft>
              <a:buSzPts val="3700"/>
              <a:buNone/>
              <a:defRPr sz="3700" b="0"/>
            </a:lvl5pPr>
            <a:lvl6pPr lvl="5" algn="r" rtl="0">
              <a:spcBef>
                <a:spcPts val="0"/>
              </a:spcBef>
              <a:spcAft>
                <a:spcPts val="0"/>
              </a:spcAft>
              <a:buSzPts val="3700"/>
              <a:buNone/>
              <a:defRPr sz="3700" b="0"/>
            </a:lvl6pPr>
            <a:lvl7pPr lvl="6" algn="r" rtl="0">
              <a:spcBef>
                <a:spcPts val="0"/>
              </a:spcBef>
              <a:spcAft>
                <a:spcPts val="0"/>
              </a:spcAft>
              <a:buSzPts val="3700"/>
              <a:buNone/>
              <a:defRPr sz="3700" b="0"/>
            </a:lvl7pPr>
            <a:lvl8pPr lvl="7" algn="r" rtl="0">
              <a:spcBef>
                <a:spcPts val="0"/>
              </a:spcBef>
              <a:spcAft>
                <a:spcPts val="0"/>
              </a:spcAft>
              <a:buSzPts val="3700"/>
              <a:buNone/>
              <a:defRPr sz="3700" b="0"/>
            </a:lvl8pPr>
            <a:lvl9pPr lvl="8" algn="r" rtl="0">
              <a:spcBef>
                <a:spcPts val="0"/>
              </a:spcBef>
              <a:spcAft>
                <a:spcPts val="0"/>
              </a:spcAft>
              <a:buSzPts val="3700"/>
              <a:buNone/>
              <a:defRPr sz="3700" b="0"/>
            </a:lvl9pPr>
          </a:lstStyle>
          <a:p>
            <a:endParaRPr/>
          </a:p>
        </p:txBody>
      </p:sp>
      <p:sp>
        <p:nvSpPr>
          <p:cNvPr id="194" name="Google Shape;194;p3"/>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lstStyle>
            <a:lvl1pPr lvl="0" algn="r" rtl="0">
              <a:spcBef>
                <a:spcPts val="0"/>
              </a:spcBef>
              <a:spcAft>
                <a:spcPts val="0"/>
              </a:spcAft>
              <a:buClr>
                <a:srgbClr val="1C4587"/>
              </a:buClr>
              <a:buSzPts val="2600"/>
              <a:buNone/>
              <a:defRPr>
                <a:solidFill>
                  <a:srgbClr val="1C4587"/>
                </a:solidFill>
              </a:defRPr>
            </a:lvl1pPr>
            <a:lvl2pPr lvl="1" algn="r" rtl="0">
              <a:spcBef>
                <a:spcPts val="0"/>
              </a:spcBef>
              <a:spcAft>
                <a:spcPts val="0"/>
              </a:spcAft>
              <a:buClr>
                <a:srgbClr val="1C4587"/>
              </a:buClr>
              <a:buSzPts val="3000"/>
              <a:buNone/>
              <a:defRPr sz="3000">
                <a:solidFill>
                  <a:srgbClr val="1C4587"/>
                </a:solidFill>
              </a:defRPr>
            </a:lvl2pPr>
            <a:lvl3pPr lvl="2" algn="r" rtl="0">
              <a:spcBef>
                <a:spcPts val="0"/>
              </a:spcBef>
              <a:spcAft>
                <a:spcPts val="0"/>
              </a:spcAft>
              <a:buClr>
                <a:srgbClr val="1C4587"/>
              </a:buClr>
              <a:buSzPts val="3000"/>
              <a:buNone/>
              <a:defRPr sz="3000">
                <a:solidFill>
                  <a:srgbClr val="1C4587"/>
                </a:solidFill>
              </a:defRPr>
            </a:lvl3pPr>
            <a:lvl4pPr lvl="3" algn="r" rtl="0">
              <a:spcBef>
                <a:spcPts val="0"/>
              </a:spcBef>
              <a:spcAft>
                <a:spcPts val="0"/>
              </a:spcAft>
              <a:buClr>
                <a:srgbClr val="1C4587"/>
              </a:buClr>
              <a:buSzPts val="3000"/>
              <a:buNone/>
              <a:defRPr sz="3000">
                <a:solidFill>
                  <a:srgbClr val="1C4587"/>
                </a:solidFill>
              </a:defRPr>
            </a:lvl4pPr>
            <a:lvl5pPr lvl="4" algn="r" rtl="0">
              <a:spcBef>
                <a:spcPts val="0"/>
              </a:spcBef>
              <a:spcAft>
                <a:spcPts val="0"/>
              </a:spcAft>
              <a:buClr>
                <a:srgbClr val="1C4587"/>
              </a:buClr>
              <a:buSzPts val="3000"/>
              <a:buNone/>
              <a:defRPr sz="3000">
                <a:solidFill>
                  <a:srgbClr val="1C4587"/>
                </a:solidFill>
              </a:defRPr>
            </a:lvl5pPr>
            <a:lvl6pPr lvl="5" algn="r" rtl="0">
              <a:spcBef>
                <a:spcPts val="0"/>
              </a:spcBef>
              <a:spcAft>
                <a:spcPts val="0"/>
              </a:spcAft>
              <a:buClr>
                <a:srgbClr val="1C4587"/>
              </a:buClr>
              <a:buSzPts val="3000"/>
              <a:buNone/>
              <a:defRPr sz="3000">
                <a:solidFill>
                  <a:srgbClr val="1C4587"/>
                </a:solidFill>
              </a:defRPr>
            </a:lvl6pPr>
            <a:lvl7pPr lvl="6" algn="r" rtl="0">
              <a:spcBef>
                <a:spcPts val="0"/>
              </a:spcBef>
              <a:spcAft>
                <a:spcPts val="0"/>
              </a:spcAft>
              <a:buClr>
                <a:srgbClr val="1C4587"/>
              </a:buClr>
              <a:buSzPts val="3000"/>
              <a:buNone/>
              <a:defRPr sz="3000">
                <a:solidFill>
                  <a:srgbClr val="1C4587"/>
                </a:solidFill>
              </a:defRPr>
            </a:lvl7pPr>
            <a:lvl8pPr lvl="7" algn="r" rtl="0">
              <a:spcBef>
                <a:spcPts val="0"/>
              </a:spcBef>
              <a:spcAft>
                <a:spcPts val="0"/>
              </a:spcAft>
              <a:buClr>
                <a:srgbClr val="1C4587"/>
              </a:buClr>
              <a:buSzPts val="3000"/>
              <a:buNone/>
              <a:defRPr sz="3000">
                <a:solidFill>
                  <a:srgbClr val="1C4587"/>
                </a:solidFill>
              </a:defRPr>
            </a:lvl8pPr>
            <a:lvl9pPr lvl="8" algn="r" rtl="0">
              <a:spcBef>
                <a:spcPts val="0"/>
              </a:spcBef>
              <a:spcAft>
                <a:spcPts val="0"/>
              </a:spcAft>
              <a:buClr>
                <a:srgbClr val="1C4587"/>
              </a:buClr>
              <a:buSzPts val="3000"/>
              <a:buNone/>
              <a:defRPr sz="3000">
                <a:solidFill>
                  <a:srgbClr val="1C4587"/>
                </a:solidFill>
              </a:defRPr>
            </a:lvl9pPr>
          </a:lstStyle>
          <a:p>
            <a:endParaRPr/>
          </a:p>
        </p:txBody>
      </p:sp>
      <p:sp>
        <p:nvSpPr>
          <p:cNvPr id="195" name="Google Shape;195;p3"/>
          <p:cNvSpPr/>
          <p:nvPr/>
        </p:nvSpPr>
        <p:spPr>
          <a:xfrm>
            <a:off x="4412080" y="4661638"/>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6" name="Google Shape;196;p3"/>
          <p:cNvSpPr/>
          <p:nvPr/>
        </p:nvSpPr>
        <p:spPr>
          <a:xfrm>
            <a:off x="3968826" y="4000288"/>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7" name="Google Shape;197;p3"/>
          <p:cNvSpPr/>
          <p:nvPr/>
        </p:nvSpPr>
        <p:spPr>
          <a:xfrm>
            <a:off x="6283364"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8" name="Google Shape;198;p3"/>
          <p:cNvSpPr/>
          <p:nvPr/>
        </p:nvSpPr>
        <p:spPr>
          <a:xfrm>
            <a:off x="57465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9" name="Google Shape;199;p3"/>
          <p:cNvSpPr/>
          <p:nvPr/>
        </p:nvSpPr>
        <p:spPr>
          <a:xfrm>
            <a:off x="70636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0" name="Google Shape;200;p3"/>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1" name="Google Shape;201;p3"/>
          <p:cNvSpPr/>
          <p:nvPr/>
        </p:nvSpPr>
        <p:spPr>
          <a:xfrm>
            <a:off x="65815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2" name="Google Shape;202;p3"/>
          <p:cNvSpPr/>
          <p:nvPr/>
        </p:nvSpPr>
        <p:spPr>
          <a:xfrm>
            <a:off x="65071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3" name="Google Shape;203;p3"/>
          <p:cNvSpPr/>
          <p:nvPr/>
        </p:nvSpPr>
        <p:spPr>
          <a:xfrm>
            <a:off x="55010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4" name="Google Shape;204;p3"/>
          <p:cNvSpPr/>
          <p:nvPr/>
        </p:nvSpPr>
        <p:spPr>
          <a:xfrm>
            <a:off x="52015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5" name="Google Shape;205;p3"/>
          <p:cNvSpPr/>
          <p:nvPr/>
        </p:nvSpPr>
        <p:spPr>
          <a:xfrm>
            <a:off x="4765584"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6" name="Google Shape;206;p3"/>
          <p:cNvSpPr/>
          <p:nvPr/>
        </p:nvSpPr>
        <p:spPr>
          <a:xfrm>
            <a:off x="55218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7" name="Google Shape;207;p3"/>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8" name="Google Shape;208;p3"/>
          <p:cNvSpPr/>
          <p:nvPr/>
        </p:nvSpPr>
        <p:spPr>
          <a:xfrm>
            <a:off x="8052577"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9" name="Google Shape;209;p3"/>
          <p:cNvSpPr/>
          <p:nvPr/>
        </p:nvSpPr>
        <p:spPr>
          <a:xfrm>
            <a:off x="6984573"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0" name="Google Shape;210;p3"/>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1" name="Google Shape;211;p3"/>
          <p:cNvSpPr/>
          <p:nvPr/>
        </p:nvSpPr>
        <p:spPr>
          <a:xfrm>
            <a:off x="61607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2" name="Google Shape;212;p3"/>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3" name="Google Shape;213;p3"/>
          <p:cNvSpPr/>
          <p:nvPr/>
        </p:nvSpPr>
        <p:spPr>
          <a:xfrm>
            <a:off x="48922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4" name="Google Shape;214;p3"/>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5" name="Google Shape;215;p3"/>
          <p:cNvSpPr/>
          <p:nvPr/>
        </p:nvSpPr>
        <p:spPr>
          <a:xfrm>
            <a:off x="4489179" y="4206693"/>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6" name="Google Shape;216;p3"/>
          <p:cNvSpPr/>
          <p:nvPr/>
        </p:nvSpPr>
        <p:spPr>
          <a:xfrm rot="1920548">
            <a:off x="7236726"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7" name="Google Shape;217;p3"/>
          <p:cNvSpPr/>
          <p:nvPr/>
        </p:nvSpPr>
        <p:spPr>
          <a:xfrm>
            <a:off x="82632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8" name="Google Shape;218;p3"/>
          <p:cNvSpPr/>
          <p:nvPr/>
        </p:nvSpPr>
        <p:spPr>
          <a:xfrm rot="-5400000">
            <a:off x="76843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9" name="Google Shape;219;p3"/>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0" name="Google Shape;220;p3"/>
          <p:cNvSpPr/>
          <p:nvPr/>
        </p:nvSpPr>
        <p:spPr>
          <a:xfrm>
            <a:off x="50595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1" name="Google Shape;221;p3"/>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2" name="Google Shape;222;p3"/>
          <p:cNvSpPr/>
          <p:nvPr/>
        </p:nvSpPr>
        <p:spPr>
          <a:xfrm>
            <a:off x="1482765"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3" name="Google Shape;223;p3"/>
          <p:cNvSpPr/>
          <p:nvPr/>
        </p:nvSpPr>
        <p:spPr>
          <a:xfrm>
            <a:off x="9459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4" name="Google Shape;224;p3"/>
          <p:cNvSpPr/>
          <p:nvPr/>
        </p:nvSpPr>
        <p:spPr>
          <a:xfrm>
            <a:off x="22630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5" name="Google Shape;225;p3"/>
          <p:cNvSpPr/>
          <p:nvPr/>
        </p:nvSpPr>
        <p:spPr>
          <a:xfrm>
            <a:off x="17809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6" name="Google Shape;226;p3"/>
          <p:cNvSpPr/>
          <p:nvPr/>
        </p:nvSpPr>
        <p:spPr>
          <a:xfrm>
            <a:off x="17065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7" name="Google Shape;227;p3"/>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8" name="Google Shape;228;p3"/>
          <p:cNvSpPr/>
          <p:nvPr/>
        </p:nvSpPr>
        <p:spPr>
          <a:xfrm>
            <a:off x="4009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9" name="Google Shape;229;p3"/>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0" name="Google Shape;230;p3"/>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1" name="Google Shape;231;p3"/>
          <p:cNvSpPr/>
          <p:nvPr/>
        </p:nvSpPr>
        <p:spPr>
          <a:xfrm>
            <a:off x="32519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2" name="Google Shape;232;p3"/>
          <p:cNvSpPr/>
          <p:nvPr/>
        </p:nvSpPr>
        <p:spPr>
          <a:xfrm>
            <a:off x="3251978"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3" name="Google Shape;233;p3"/>
          <p:cNvSpPr/>
          <p:nvPr/>
        </p:nvSpPr>
        <p:spPr>
          <a:xfrm>
            <a:off x="2183974"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4" name="Google Shape;234;p3"/>
          <p:cNvSpPr/>
          <p:nvPr/>
        </p:nvSpPr>
        <p:spPr>
          <a:xfrm>
            <a:off x="39491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5" name="Google Shape;235;p3"/>
          <p:cNvSpPr/>
          <p:nvPr/>
        </p:nvSpPr>
        <p:spPr>
          <a:xfrm>
            <a:off x="13601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6" name="Google Shape;236;p3"/>
          <p:cNvSpPr/>
          <p:nvPr/>
        </p:nvSpPr>
        <p:spPr>
          <a:xfrm>
            <a:off x="37218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7" name="Google Shape;237;p3"/>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8" name="Google Shape;238;p3"/>
          <p:cNvSpPr/>
          <p:nvPr/>
        </p:nvSpPr>
        <p:spPr>
          <a:xfrm>
            <a:off x="40288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9" name="Google Shape;239;p3"/>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0" name="Google Shape;240;p3"/>
          <p:cNvSpPr/>
          <p:nvPr/>
        </p:nvSpPr>
        <p:spPr>
          <a:xfrm rot="1920548">
            <a:off x="2436125"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1" name="Google Shape;241;p3"/>
          <p:cNvSpPr/>
          <p:nvPr/>
        </p:nvSpPr>
        <p:spPr>
          <a:xfrm>
            <a:off x="34626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2" name="Google Shape;242;p3"/>
          <p:cNvSpPr/>
          <p:nvPr/>
        </p:nvSpPr>
        <p:spPr>
          <a:xfrm rot="-5400000">
            <a:off x="28837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3" name="Google Shape;243;p3"/>
          <p:cNvSpPr/>
          <p:nvPr/>
        </p:nvSpPr>
        <p:spPr>
          <a:xfrm>
            <a:off x="28590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4" name="Google Shape;244;p3"/>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5" name="Google Shape;245;p3"/>
          <p:cNvSpPr/>
          <p:nvPr/>
        </p:nvSpPr>
        <p:spPr>
          <a:xfrm>
            <a:off x="29818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2159325" y="2161800"/>
            <a:ext cx="4825500" cy="819900"/>
          </a:xfrm>
          <a:prstGeom prst="rect">
            <a:avLst/>
          </a:prstGeom>
        </p:spPr>
        <p:txBody>
          <a:bodyPr spcFirstLastPara="1" wrap="square" lIns="91425" tIns="91425" rIns="91425" bIns="91425" anchor="ctr" anchorCtr="0"/>
          <a:lstStyle>
            <a:lvl1pPr marL="457200" lvl="0" indent="-387350" algn="ctr" rtl="0">
              <a:spcBef>
                <a:spcPts val="600"/>
              </a:spcBef>
              <a:spcAft>
                <a:spcPts val="0"/>
              </a:spcAft>
              <a:buClr>
                <a:srgbClr val="1C4587"/>
              </a:buClr>
              <a:buSzPts val="2500"/>
              <a:buChar char="✘"/>
              <a:defRPr sz="2500" b="1">
                <a:solidFill>
                  <a:srgbClr val="1C4587"/>
                </a:solidFill>
              </a:defRPr>
            </a:lvl1pPr>
            <a:lvl2pPr marL="914400" lvl="1" indent="-387350" algn="ctr" rtl="0">
              <a:spcBef>
                <a:spcPts val="0"/>
              </a:spcBef>
              <a:spcAft>
                <a:spcPts val="0"/>
              </a:spcAft>
              <a:buClr>
                <a:srgbClr val="1C4587"/>
              </a:buClr>
              <a:buSzPts val="2500"/>
              <a:buChar char="✗"/>
              <a:defRPr sz="2500" b="1">
                <a:solidFill>
                  <a:srgbClr val="1C4587"/>
                </a:solidFill>
              </a:defRPr>
            </a:lvl2pPr>
            <a:lvl3pPr marL="1371600" lvl="2" indent="-387350" algn="ctr" rtl="0">
              <a:spcBef>
                <a:spcPts val="0"/>
              </a:spcBef>
              <a:spcAft>
                <a:spcPts val="0"/>
              </a:spcAft>
              <a:buClr>
                <a:srgbClr val="1C4587"/>
              </a:buClr>
              <a:buSzPts val="2500"/>
              <a:buChar char="■"/>
              <a:defRPr sz="2500" b="1">
                <a:solidFill>
                  <a:srgbClr val="1C4587"/>
                </a:solidFill>
              </a:defRPr>
            </a:lvl3pPr>
            <a:lvl4pPr marL="1828800" lvl="3" indent="-387350" algn="ctr" rtl="0">
              <a:spcBef>
                <a:spcPts val="0"/>
              </a:spcBef>
              <a:spcAft>
                <a:spcPts val="0"/>
              </a:spcAft>
              <a:buClr>
                <a:srgbClr val="1C4587"/>
              </a:buClr>
              <a:buSzPts val="2500"/>
              <a:buChar char="●"/>
              <a:defRPr sz="2500" b="1">
                <a:solidFill>
                  <a:srgbClr val="1C4587"/>
                </a:solidFill>
              </a:defRPr>
            </a:lvl4pPr>
            <a:lvl5pPr marL="2286000" lvl="4" indent="-387350" algn="ctr" rtl="0">
              <a:spcBef>
                <a:spcPts val="0"/>
              </a:spcBef>
              <a:spcAft>
                <a:spcPts val="0"/>
              </a:spcAft>
              <a:buClr>
                <a:srgbClr val="1C4587"/>
              </a:buClr>
              <a:buSzPts val="2500"/>
              <a:buChar char="○"/>
              <a:defRPr sz="2500" b="1">
                <a:solidFill>
                  <a:srgbClr val="1C4587"/>
                </a:solidFill>
              </a:defRPr>
            </a:lvl5pPr>
            <a:lvl6pPr marL="2743200" lvl="5" indent="-387350" algn="ctr" rtl="0">
              <a:spcBef>
                <a:spcPts val="0"/>
              </a:spcBef>
              <a:spcAft>
                <a:spcPts val="0"/>
              </a:spcAft>
              <a:buClr>
                <a:srgbClr val="1C4587"/>
              </a:buClr>
              <a:buSzPts val="2500"/>
              <a:buChar char="■"/>
              <a:defRPr sz="2500" b="1">
                <a:solidFill>
                  <a:srgbClr val="1C4587"/>
                </a:solidFill>
              </a:defRPr>
            </a:lvl6pPr>
            <a:lvl7pPr marL="3200400" lvl="6" indent="-387350" algn="ctr" rtl="0">
              <a:spcBef>
                <a:spcPts val="0"/>
              </a:spcBef>
              <a:spcAft>
                <a:spcPts val="0"/>
              </a:spcAft>
              <a:buClr>
                <a:srgbClr val="1C4587"/>
              </a:buClr>
              <a:buSzPts val="2500"/>
              <a:buChar char="●"/>
              <a:defRPr sz="2500" b="1">
                <a:solidFill>
                  <a:srgbClr val="1C4587"/>
                </a:solidFill>
              </a:defRPr>
            </a:lvl7pPr>
            <a:lvl8pPr marL="3657600" lvl="7" indent="-387350" algn="ctr" rtl="0">
              <a:spcBef>
                <a:spcPts val="0"/>
              </a:spcBef>
              <a:spcAft>
                <a:spcPts val="0"/>
              </a:spcAft>
              <a:buClr>
                <a:srgbClr val="1C4587"/>
              </a:buClr>
              <a:buSzPts val="2500"/>
              <a:buChar char="○"/>
              <a:defRPr sz="2500" b="1">
                <a:solidFill>
                  <a:srgbClr val="1C4587"/>
                </a:solidFill>
              </a:defRPr>
            </a:lvl8pPr>
            <a:lvl9pPr marL="4114800" lvl="8" indent="-387350" algn="ctr">
              <a:spcBef>
                <a:spcPts val="0"/>
              </a:spcBef>
              <a:spcAft>
                <a:spcPts val="0"/>
              </a:spcAft>
              <a:buClr>
                <a:srgbClr val="1C4587"/>
              </a:buClr>
              <a:buSzPts val="2500"/>
              <a:buChar char="■"/>
              <a:defRPr sz="2500" b="1">
                <a:solidFill>
                  <a:srgbClr val="1C4587"/>
                </a:solidFill>
              </a:defRPr>
            </a:lvl9pPr>
          </a:lstStyle>
          <a:p>
            <a:endParaRPr/>
          </a:p>
        </p:txBody>
      </p:sp>
      <p:sp>
        <p:nvSpPr>
          <p:cNvPr id="248" name="Google Shape;248;p4"/>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9" name="Google Shape;249;p4"/>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0" name="Google Shape;250;p4"/>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1" name="Google Shape;251;p4"/>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2" name="Google Shape;252;p4"/>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3" name="Google Shape;253;p4"/>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4" name="Google Shape;254;p4"/>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5" name="Google Shape;255;p4"/>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6" name="Google Shape;256;p4"/>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7" name="Google Shape;257;p4"/>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8" name="Google Shape;258;p4"/>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9" name="Google Shape;259;p4"/>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0" name="Google Shape;260;p4"/>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1" name="Google Shape;261;p4"/>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2" name="Google Shape;262;p4"/>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3" name="Google Shape;263;p4"/>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4" name="Google Shape;264;p4"/>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5" name="Google Shape;265;p4"/>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6" name="Google Shape;266;p4"/>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7" name="Google Shape;267;p4"/>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8" name="Google Shape;268;p4"/>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9" name="Google Shape;269;p4"/>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0" name="Google Shape;270;p4"/>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1" name="Google Shape;271;p4"/>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2" name="Google Shape;272;p4"/>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3" name="Google Shape;273;p4"/>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4" name="Google Shape;274;p4"/>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5" name="Google Shape;275;p4"/>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6" name="Google Shape;276;p4"/>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7" name="Google Shape;277;p4"/>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8" name="Google Shape;278;p4"/>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9" name="Google Shape;279;p4"/>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0" name="Google Shape;280;p4"/>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1" name="Google Shape;281;p4"/>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2" name="Google Shape;282;p4"/>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3" name="Google Shape;283;p4"/>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4" name="Google Shape;284;p4"/>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5" name="Google Shape;285;p4"/>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6" name="Google Shape;286;p4"/>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7" name="Google Shape;287;p4"/>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8" name="Google Shape;288;p4"/>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9" name="Google Shape;289;p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lstStyle>
            <a:lvl1pPr marL="457200" lvl="0" indent="-387350">
              <a:spcBef>
                <a:spcPts val="600"/>
              </a:spcBef>
              <a:spcAft>
                <a:spcPts val="0"/>
              </a:spcAft>
              <a:buSzPts val="2500"/>
              <a:buChar char="✘"/>
              <a:defRPr sz="2500"/>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1pPr>
            <a:lvl2pPr lvl="1">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2pPr>
            <a:lvl3pPr lvl="2">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3pPr>
            <a:lvl4pPr lvl="3">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4pPr>
            <a:lvl5pPr lvl="4">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5pPr>
            <a:lvl6pPr lvl="5">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6pPr>
            <a:lvl7pPr lvl="6">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7pPr>
            <a:lvl8pPr lvl="7">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8pPr>
            <a:lvl9pPr lvl="8">
              <a:spcBef>
                <a:spcPts val="0"/>
              </a:spcBef>
              <a:spcAft>
                <a:spcPts val="0"/>
              </a:spcAft>
              <a:buClr>
                <a:srgbClr val="3C78D8"/>
              </a:buClr>
              <a:buSzPts val="1800"/>
              <a:buFont typeface="Sniglet"/>
              <a:buNone/>
              <a:defRPr sz="1800">
                <a:solidFill>
                  <a:srgbClr val="3C78D8"/>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3D4965"/>
              </a:buClr>
              <a:buSzPts val="2600"/>
              <a:buFont typeface="Dosis"/>
              <a:buChar char="✘"/>
              <a:defRPr sz="2600">
                <a:solidFill>
                  <a:srgbClr val="3D4965"/>
                </a:solidFill>
                <a:latin typeface="Dosis"/>
                <a:ea typeface="Dosis"/>
                <a:cs typeface="Dosis"/>
                <a:sym typeface="Dosis"/>
              </a:defRPr>
            </a:lvl1pPr>
            <a:lvl2pPr marL="914400" lvl="1" indent="-355600">
              <a:spcBef>
                <a:spcPts val="0"/>
              </a:spcBef>
              <a:spcAft>
                <a:spcPts val="0"/>
              </a:spcAft>
              <a:buClr>
                <a:srgbClr val="3D4965"/>
              </a:buClr>
              <a:buSzPts val="2000"/>
              <a:buFont typeface="Dosis"/>
              <a:buChar char="✗"/>
              <a:defRPr sz="2000">
                <a:solidFill>
                  <a:srgbClr val="3D4965"/>
                </a:solidFill>
                <a:latin typeface="Dosis"/>
                <a:ea typeface="Dosis"/>
                <a:cs typeface="Dosis"/>
                <a:sym typeface="Dosis"/>
              </a:defRPr>
            </a:lvl2pPr>
            <a:lvl3pPr marL="1371600" lvl="2" indent="-355600">
              <a:spcBef>
                <a:spcPts val="0"/>
              </a:spcBef>
              <a:spcAft>
                <a:spcPts val="0"/>
              </a:spcAft>
              <a:buClr>
                <a:srgbClr val="3D4965"/>
              </a:buClr>
              <a:buSzPts val="2000"/>
              <a:buFont typeface="Dosis"/>
              <a:buChar char="■"/>
              <a:defRPr sz="2000">
                <a:solidFill>
                  <a:srgbClr val="3D4965"/>
                </a:solidFill>
                <a:latin typeface="Dosis"/>
                <a:ea typeface="Dosis"/>
                <a:cs typeface="Dosis"/>
                <a:sym typeface="Dosis"/>
              </a:defRPr>
            </a:lvl3pPr>
            <a:lvl4pPr marL="1828800" lvl="3" indent="-342900">
              <a:spcBef>
                <a:spcPts val="0"/>
              </a:spcBef>
              <a:spcAft>
                <a:spcPts val="0"/>
              </a:spcAft>
              <a:buClr>
                <a:srgbClr val="3D4965"/>
              </a:buClr>
              <a:buSzPts val="1800"/>
              <a:buFont typeface="Dosis"/>
              <a:buChar char="●"/>
              <a:defRPr sz="1800">
                <a:solidFill>
                  <a:srgbClr val="3D4965"/>
                </a:solidFill>
                <a:latin typeface="Dosis"/>
                <a:ea typeface="Dosis"/>
                <a:cs typeface="Dosis"/>
                <a:sym typeface="Dosis"/>
              </a:defRPr>
            </a:lvl4pPr>
            <a:lvl5pPr marL="2286000" lvl="4" indent="-342900">
              <a:spcBef>
                <a:spcPts val="0"/>
              </a:spcBef>
              <a:spcAft>
                <a:spcPts val="0"/>
              </a:spcAft>
              <a:buClr>
                <a:srgbClr val="3D4965"/>
              </a:buClr>
              <a:buSzPts val="1800"/>
              <a:buFont typeface="Dosis"/>
              <a:buChar char="○"/>
              <a:defRPr sz="1800">
                <a:solidFill>
                  <a:srgbClr val="3D4965"/>
                </a:solidFill>
                <a:latin typeface="Dosis"/>
                <a:ea typeface="Dosis"/>
                <a:cs typeface="Dosis"/>
                <a:sym typeface="Dosis"/>
              </a:defRPr>
            </a:lvl5pPr>
            <a:lvl6pPr marL="2743200" lvl="5" indent="-342900">
              <a:spcBef>
                <a:spcPts val="0"/>
              </a:spcBef>
              <a:spcAft>
                <a:spcPts val="0"/>
              </a:spcAft>
              <a:buClr>
                <a:srgbClr val="3D4965"/>
              </a:buClr>
              <a:buSzPts val="1800"/>
              <a:buFont typeface="Dosis"/>
              <a:buChar char="■"/>
              <a:defRPr sz="1800">
                <a:solidFill>
                  <a:srgbClr val="3D4965"/>
                </a:solidFill>
                <a:latin typeface="Dosis"/>
                <a:ea typeface="Dosis"/>
                <a:cs typeface="Dosis"/>
                <a:sym typeface="Dosis"/>
              </a:defRPr>
            </a:lvl6pPr>
            <a:lvl7pPr marL="3200400" lvl="6" indent="-342900">
              <a:spcBef>
                <a:spcPts val="0"/>
              </a:spcBef>
              <a:spcAft>
                <a:spcPts val="0"/>
              </a:spcAft>
              <a:buClr>
                <a:srgbClr val="3D4965"/>
              </a:buClr>
              <a:buSzPts val="1800"/>
              <a:buFont typeface="Dosis"/>
              <a:buChar char="●"/>
              <a:defRPr sz="1800">
                <a:solidFill>
                  <a:srgbClr val="3D4965"/>
                </a:solidFill>
                <a:latin typeface="Dosis"/>
                <a:ea typeface="Dosis"/>
                <a:cs typeface="Dosis"/>
                <a:sym typeface="Dosis"/>
              </a:defRPr>
            </a:lvl7pPr>
            <a:lvl8pPr marL="3657600" lvl="7" indent="-342900">
              <a:spcBef>
                <a:spcPts val="0"/>
              </a:spcBef>
              <a:spcAft>
                <a:spcPts val="0"/>
              </a:spcAft>
              <a:buClr>
                <a:srgbClr val="3D4965"/>
              </a:buClr>
              <a:buSzPts val="1800"/>
              <a:buFont typeface="Dosis"/>
              <a:buChar char="○"/>
              <a:defRPr sz="1800">
                <a:solidFill>
                  <a:srgbClr val="3D4965"/>
                </a:solidFill>
                <a:latin typeface="Dosis"/>
                <a:ea typeface="Dosis"/>
                <a:cs typeface="Dosis"/>
                <a:sym typeface="Dosis"/>
              </a:defRPr>
            </a:lvl8pPr>
            <a:lvl9pPr marL="4114800" lvl="8" indent="-342900">
              <a:spcBef>
                <a:spcPts val="0"/>
              </a:spcBef>
              <a:spcAft>
                <a:spcPts val="0"/>
              </a:spcAft>
              <a:buClr>
                <a:srgbClr val="3D4965"/>
              </a:buClr>
              <a:buSzPts val="1800"/>
              <a:buFont typeface="Dosis"/>
              <a:buChar char="■"/>
              <a:defRPr sz="1800">
                <a:solidFill>
                  <a:srgbClr val="3D4965"/>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a:buNone/>
              <a:defRPr sz="1200">
                <a:solidFill>
                  <a:srgbClr val="3C78D8"/>
                </a:solidFill>
                <a:latin typeface="Sniglet"/>
                <a:ea typeface="Sniglet"/>
                <a:cs typeface="Sniglet"/>
                <a:sym typeface="Sniglet"/>
              </a:defRPr>
            </a:lvl1pPr>
            <a:lvl2pPr lvl="1">
              <a:buNone/>
              <a:defRPr sz="1200">
                <a:solidFill>
                  <a:srgbClr val="3C78D8"/>
                </a:solidFill>
                <a:latin typeface="Sniglet"/>
                <a:ea typeface="Sniglet"/>
                <a:cs typeface="Sniglet"/>
                <a:sym typeface="Sniglet"/>
              </a:defRPr>
            </a:lvl2pPr>
            <a:lvl3pPr lvl="2">
              <a:buNone/>
              <a:defRPr sz="1200">
                <a:solidFill>
                  <a:srgbClr val="3C78D8"/>
                </a:solidFill>
                <a:latin typeface="Sniglet"/>
                <a:ea typeface="Sniglet"/>
                <a:cs typeface="Sniglet"/>
                <a:sym typeface="Sniglet"/>
              </a:defRPr>
            </a:lvl3pPr>
            <a:lvl4pPr lvl="3">
              <a:buNone/>
              <a:defRPr sz="1200">
                <a:solidFill>
                  <a:srgbClr val="3C78D8"/>
                </a:solidFill>
                <a:latin typeface="Sniglet"/>
                <a:ea typeface="Sniglet"/>
                <a:cs typeface="Sniglet"/>
                <a:sym typeface="Sniglet"/>
              </a:defRPr>
            </a:lvl4pPr>
            <a:lvl5pPr lvl="4">
              <a:buNone/>
              <a:defRPr sz="1200">
                <a:solidFill>
                  <a:srgbClr val="3C78D8"/>
                </a:solidFill>
                <a:latin typeface="Sniglet"/>
                <a:ea typeface="Sniglet"/>
                <a:cs typeface="Sniglet"/>
                <a:sym typeface="Sniglet"/>
              </a:defRPr>
            </a:lvl5pPr>
            <a:lvl6pPr lvl="5">
              <a:buNone/>
              <a:defRPr sz="1200">
                <a:solidFill>
                  <a:srgbClr val="3C78D8"/>
                </a:solidFill>
                <a:latin typeface="Sniglet"/>
                <a:ea typeface="Sniglet"/>
                <a:cs typeface="Sniglet"/>
                <a:sym typeface="Sniglet"/>
              </a:defRPr>
            </a:lvl6pPr>
            <a:lvl7pPr lvl="6">
              <a:buNone/>
              <a:defRPr sz="1200">
                <a:solidFill>
                  <a:srgbClr val="3C78D8"/>
                </a:solidFill>
                <a:latin typeface="Sniglet"/>
                <a:ea typeface="Sniglet"/>
                <a:cs typeface="Sniglet"/>
                <a:sym typeface="Sniglet"/>
              </a:defRPr>
            </a:lvl7pPr>
            <a:lvl8pPr lvl="7">
              <a:buNone/>
              <a:defRPr sz="1200">
                <a:solidFill>
                  <a:srgbClr val="3C78D8"/>
                </a:solidFill>
                <a:latin typeface="Sniglet"/>
                <a:ea typeface="Sniglet"/>
                <a:cs typeface="Sniglet"/>
                <a:sym typeface="Sniglet"/>
              </a:defRPr>
            </a:lvl8pPr>
            <a:lvl9pPr lvl="8">
              <a:buNone/>
              <a:defRPr sz="1200">
                <a:solidFill>
                  <a:srgbClr val="3C78D8"/>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udyjams.scholastic.com/studyjams/jams/science/solar-system/day-on-earth.ht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udyjams.scholastic.com/studyjams/jams/science/weather-and-climate/tides.ht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XiVGEEPQ6c"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atgeokids.com/uk/discover/geography/physical-geography/structure-of-the-earth/"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geokids.com/uk/discover/geography/physical-geography/structure-of-the-earth/"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geokids.com/uk/discover/geography/physical-geography/structure-of-the-earth/"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kidsloverocks.com/types-of-rock"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s://www.learner.org/interactives/rockcycle/types.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learner.org/interactives/rockcycle/types.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learner.org/interactives/rockcycle/types.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learner.org/interactives/rockcycle/startrock/"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4.xml"/><Relationship Id="rId5" Type="http://schemas.openxmlformats.org/officeDocument/2006/relationships/image" Target="../media/image32.tiff"/><Relationship Id="rId4" Type="http://schemas.openxmlformats.org/officeDocument/2006/relationships/image" Target="../media/image31.tiff"/></Relationships>
</file>

<file path=ppt/slides/_rels/slide42.xml.rels><?xml version="1.0" encoding="UTF-8" standalone="yes"?>
<Relationships xmlns="http://schemas.openxmlformats.org/package/2006/relationships"><Relationship Id="rId3" Type="http://schemas.openxmlformats.org/officeDocument/2006/relationships/hyperlink" Target="http://studyjams.scholastic.com/studyjams/jams/science/rocks-minerals-landforms/earthquakes.ht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www.stopdisastersgame.org/stop_disasters/"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hyperlink" Target="https://www.ready.gov/kids/games/data/dm-english/index.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4.xml"/><Relationship Id="rId4" Type="http://schemas.openxmlformats.org/officeDocument/2006/relationships/image" Target="../media/image38.tiff"/></Relationships>
</file>

<file path=ppt/slides/_rels/slide47.xml.rels><?xml version="1.0" encoding="UTF-8" standalone="yes"?>
<Relationships xmlns="http://schemas.openxmlformats.org/package/2006/relationships"><Relationship Id="rId3" Type="http://schemas.openxmlformats.org/officeDocument/2006/relationships/hyperlink" Target="http://studyjams.scholastic.com/studyjams/jams/science/rocks-minerals-landforms/volcanoes.htm"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hyperlink" Target="https://www.pbslearningmedia.org/resource/ess05.sci.ess.earthsys.lp_volcanoes/volcanoe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4.xml"/><Relationship Id="rId4" Type="http://schemas.openxmlformats.org/officeDocument/2006/relationships/image" Target="../media/image42.tif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1sZ15SUeS9w"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MZffhapfOgg"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hyperlink" Target="http://interactivesites.weebly.com/constellations.html"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5.tiff"/></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rS3Ye8p61Y"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4.xml"/><Relationship Id="rId4" Type="http://schemas.openxmlformats.org/officeDocument/2006/relationships/image" Target="../media/image49.tif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jhD8GFwy734"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hyperlink" Target="https://www.space.com/4422-timeline-50-years-spaceflight.html"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1.tiff"/></Relationships>
</file>

<file path=ppt/slides/_rels/slide6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4.xml"/><Relationship Id="rId4" Type="http://schemas.openxmlformats.org/officeDocument/2006/relationships/image" Target="../media/image54.tif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2"/>
          <p:cNvSpPr txBox="1">
            <a:spLocks noGrp="1"/>
          </p:cNvSpPr>
          <p:nvPr>
            <p:ph type="ctrTitle"/>
          </p:nvPr>
        </p:nvSpPr>
        <p:spPr>
          <a:xfrm>
            <a:off x="1586753" y="1161050"/>
            <a:ext cx="6871347" cy="1159800"/>
          </a:xfrm>
          <a:prstGeom prst="rect">
            <a:avLst/>
          </a:prstGeom>
        </p:spPr>
        <p:txBody>
          <a:bodyPr spcFirstLastPara="1" wrap="square" lIns="91425" tIns="91425" rIns="91425" bIns="91425" anchor="ctr" anchorCtr="0">
            <a:noAutofit/>
          </a:bodyPr>
          <a:lstStyle/>
          <a:p>
            <a:pPr lvl="0"/>
            <a:r>
              <a:rPr lang="en" dirty="0"/>
              <a:t>PBL Presentation </a:t>
            </a:r>
            <a:br>
              <a:rPr lang="en" dirty="0"/>
            </a:br>
            <a:r>
              <a:rPr lang="en" dirty="0">
                <a:solidFill>
                  <a:schemeClr val="accent6">
                    <a:lumMod val="60000"/>
                    <a:lumOff val="40000"/>
                  </a:schemeClr>
                </a:solidFill>
              </a:rPr>
              <a:t>Earth &amp; Space</a:t>
            </a:r>
            <a:endParaRPr dirty="0">
              <a:solidFill>
                <a:schemeClr val="accent6">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 of the Hubble Telescope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FA27E427-685D-FC48-9BD9-C8EC8F51C5EE}"/>
              </a:ext>
            </a:extLst>
          </p:cNvPr>
          <p:cNvPicPr>
            <a:picLocks noChangeAspect="1"/>
          </p:cNvPicPr>
          <p:nvPr/>
        </p:nvPicPr>
        <p:blipFill>
          <a:blip r:embed="rId2"/>
          <a:stretch>
            <a:fillRect/>
          </a:stretch>
        </p:blipFill>
        <p:spPr>
          <a:xfrm>
            <a:off x="903475" y="1266444"/>
            <a:ext cx="5829300" cy="3543300"/>
          </a:xfrm>
          <a:prstGeom prst="rect">
            <a:avLst/>
          </a:prstGeom>
        </p:spPr>
      </p:pic>
    </p:spTree>
    <p:extLst>
      <p:ext uri="{BB962C8B-B14F-4D97-AF65-F5344CB8AC3E}">
        <p14:creationId xmlns:p14="http://schemas.microsoft.com/office/powerpoint/2010/main" val="285703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 of a shooting star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FB6C6555-1FF7-F24C-8EA7-33554062BB85}"/>
              </a:ext>
            </a:extLst>
          </p:cNvPr>
          <p:cNvPicPr>
            <a:picLocks noChangeAspect="1"/>
          </p:cNvPicPr>
          <p:nvPr/>
        </p:nvPicPr>
        <p:blipFill>
          <a:blip r:embed="rId2"/>
          <a:stretch>
            <a:fillRect/>
          </a:stretch>
        </p:blipFill>
        <p:spPr>
          <a:xfrm>
            <a:off x="903475" y="1201158"/>
            <a:ext cx="5829300" cy="3543300"/>
          </a:xfrm>
          <a:prstGeom prst="rect">
            <a:avLst/>
          </a:prstGeom>
        </p:spPr>
      </p:pic>
    </p:spTree>
    <p:extLst>
      <p:ext uri="{BB962C8B-B14F-4D97-AF65-F5344CB8AC3E}">
        <p14:creationId xmlns:p14="http://schemas.microsoft.com/office/powerpoint/2010/main" val="398208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time lapse photo of stars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pic>
        <p:nvPicPr>
          <p:cNvPr id="5" name="Picture 4">
            <a:extLst>
              <a:ext uri="{FF2B5EF4-FFF2-40B4-BE49-F238E27FC236}">
                <a16:creationId xmlns:a16="http://schemas.microsoft.com/office/drawing/2014/main" id="{14F39856-3050-AF49-AB11-AA5F008F8B5D}"/>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2178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 of an erupted volcano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13</a:t>
            </a:fld>
            <a:endParaRPr lang="en"/>
          </a:p>
        </p:txBody>
      </p:sp>
      <p:pic>
        <p:nvPicPr>
          <p:cNvPr id="7" name="Picture 6">
            <a:extLst>
              <a:ext uri="{FF2B5EF4-FFF2-40B4-BE49-F238E27FC236}">
                <a16:creationId xmlns:a16="http://schemas.microsoft.com/office/drawing/2014/main" id="{12EDCCC7-DC46-934D-BB67-F57AAF107E5C}"/>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2814043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 of an erupted volcano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14</a:t>
            </a:fld>
            <a:endParaRPr lang="en"/>
          </a:p>
        </p:txBody>
      </p:sp>
      <p:pic>
        <p:nvPicPr>
          <p:cNvPr id="5" name="Picture 4">
            <a:extLst>
              <a:ext uri="{FF2B5EF4-FFF2-40B4-BE49-F238E27FC236}">
                <a16:creationId xmlns:a16="http://schemas.microsoft.com/office/drawing/2014/main" id="{75C3CCF0-DC9D-D143-BDD1-B0FE0DE9B025}"/>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3288075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6"/>
          <p:cNvSpPr txBox="1">
            <a:spLocks noGrp="1"/>
          </p:cNvSpPr>
          <p:nvPr>
            <p:ph type="body" idx="1"/>
          </p:nvPr>
        </p:nvSpPr>
        <p:spPr>
          <a:xfrm>
            <a:off x="726142" y="2466600"/>
            <a:ext cx="7426917" cy="8199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dirty="0">
                <a:solidFill>
                  <a:srgbClr val="FF0000"/>
                </a:solidFill>
              </a:rPr>
              <a:t>Questions to consider while exploring: </a:t>
            </a:r>
          </a:p>
          <a:p>
            <a:pPr marL="285750" indent="-285750" algn="l">
              <a:buFont typeface="Arial" panose="020B0604020202020204" pitchFamily="34" charset="0"/>
              <a:buChar char="•"/>
            </a:pPr>
            <a:r>
              <a:rPr lang="en-US" sz="1600" dirty="0"/>
              <a:t> How do you think the other planets compare to Earth in size?</a:t>
            </a:r>
          </a:p>
          <a:p>
            <a:pPr marL="285750" indent="-285750" algn="l">
              <a:buFont typeface="Arial" panose="020B0604020202020204" pitchFamily="34" charset="0"/>
              <a:buChar char="•"/>
            </a:pPr>
            <a:r>
              <a:rPr lang="en-US" sz="1600" dirty="0"/>
              <a:t> Which planet do you think is the hottest? Coldest?</a:t>
            </a:r>
          </a:p>
          <a:p>
            <a:pPr marL="285750" indent="-285750" algn="l">
              <a:buFont typeface="Arial" panose="020B0604020202020204" pitchFamily="34" charset="0"/>
              <a:buChar char="•"/>
            </a:pPr>
            <a:r>
              <a:rPr lang="en-US" sz="1600" dirty="0"/>
              <a:t> Do you think there could be life on other planets?</a:t>
            </a:r>
          </a:p>
          <a:p>
            <a:pPr marL="285750" indent="-285750" algn="l">
              <a:buFont typeface="Arial" panose="020B0604020202020204" pitchFamily="34" charset="0"/>
              <a:buChar char="•"/>
            </a:pPr>
            <a:r>
              <a:rPr lang="en-US" sz="1600" dirty="0"/>
              <a:t> What would it be like to travel to outer space?</a:t>
            </a:r>
          </a:p>
          <a:p>
            <a:pPr marL="285750" indent="-285750" algn="l">
              <a:buFont typeface="Arial" panose="020B0604020202020204" pitchFamily="34" charset="0"/>
              <a:buChar char="•"/>
            </a:pPr>
            <a:r>
              <a:rPr lang="en-US" sz="1600" dirty="0"/>
              <a:t>What would it be like to walk on the moon?</a:t>
            </a:r>
          </a:p>
          <a:p>
            <a:pPr marL="285750" indent="-285750" algn="l">
              <a:buFont typeface="Arial" panose="020B0604020202020204" pitchFamily="34" charset="0"/>
              <a:buChar char="•"/>
            </a:pPr>
            <a:r>
              <a:rPr lang="en-US" sz="1600" dirty="0"/>
              <a:t> What is your favorite planet? Why?</a:t>
            </a:r>
          </a:p>
          <a:p>
            <a:pPr marL="285750" indent="-285750" algn="l">
              <a:buFont typeface="Arial" panose="020B0604020202020204" pitchFamily="34" charset="0"/>
              <a:buChar char="•"/>
            </a:pPr>
            <a:r>
              <a:rPr lang="en-US" sz="1600" dirty="0"/>
              <a:t> What do you think stars are made of?</a:t>
            </a:r>
          </a:p>
          <a:p>
            <a:pPr marL="285750" indent="-285750" algn="l">
              <a:buFont typeface="Arial" panose="020B0604020202020204" pitchFamily="34" charset="0"/>
              <a:buChar char="•"/>
            </a:pPr>
            <a:r>
              <a:rPr lang="en-US" sz="1600" dirty="0"/>
              <a:t> What exactly is the sun, and how big is it?</a:t>
            </a:r>
          </a:p>
          <a:p>
            <a:pPr marL="285750" indent="-285750" algn="l">
              <a:buFont typeface="Arial" panose="020B0604020202020204" pitchFamily="34" charset="0"/>
              <a:buChar char="•"/>
            </a:pPr>
            <a:r>
              <a:rPr lang="en-US" sz="1600" dirty="0"/>
              <a:t>  Why can Earth </a:t>
            </a:r>
            <a:r>
              <a:rPr lang="en-US" sz="1600"/>
              <a:t>sustain life?</a:t>
            </a: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554" name="Google Shape;554;p16"/>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spTree>
    <p:extLst>
      <p:ext uri="{BB962C8B-B14F-4D97-AF65-F5344CB8AC3E}">
        <p14:creationId xmlns:p14="http://schemas.microsoft.com/office/powerpoint/2010/main" val="2947312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p>
            <a:pPr lvl="0"/>
            <a:r>
              <a:rPr lang="en-US" dirty="0">
                <a:solidFill>
                  <a:schemeClr val="accent6">
                    <a:lumMod val="60000"/>
                    <a:lumOff val="40000"/>
                  </a:schemeClr>
                </a:solidFill>
              </a:rPr>
              <a:t>Week 1</a:t>
            </a:r>
            <a:br>
              <a:rPr lang="en-US" dirty="0"/>
            </a:br>
            <a:r>
              <a:rPr lang="en-US" dirty="0"/>
              <a:t>Day, Night, &amp; Sun</a:t>
            </a:r>
            <a:endParaRPr dirty="0"/>
          </a:p>
        </p:txBody>
      </p:sp>
      <p:sp>
        <p:nvSpPr>
          <p:cNvPr id="548" name="Google Shape;548;p15"/>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Developing Background Knowledge</a:t>
            </a:r>
            <a:endParaRPr dirty="0"/>
          </a:p>
        </p:txBody>
      </p:sp>
    </p:spTree>
    <p:extLst>
      <p:ext uri="{BB962C8B-B14F-4D97-AF65-F5344CB8AC3E}">
        <p14:creationId xmlns:p14="http://schemas.microsoft.com/office/powerpoint/2010/main" val="181867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causes  </a:t>
            </a:r>
            <a:r>
              <a:rPr lang="en" dirty="0">
                <a:solidFill>
                  <a:schemeClr val="accent6">
                    <a:lumMod val="60000"/>
                    <a:lumOff val="40000"/>
                  </a:schemeClr>
                </a:solidFill>
              </a:rPr>
              <a:t>DAY &amp; NIGHT ON EARTH</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17</a:t>
            </a:fld>
            <a:endParaRPr/>
          </a:p>
        </p:txBody>
      </p:sp>
      <p:pic>
        <p:nvPicPr>
          <p:cNvPr id="3" name="Picture 2">
            <a:hlinkClick r:id="rId3"/>
            <a:extLst>
              <a:ext uri="{FF2B5EF4-FFF2-40B4-BE49-F238E27FC236}">
                <a16:creationId xmlns:a16="http://schemas.microsoft.com/office/drawing/2014/main" id="{6C104A87-FA81-E34B-8655-EAF76D90C66F}"/>
              </a:ext>
            </a:extLst>
          </p:cNvPr>
          <p:cNvPicPr>
            <a:picLocks noChangeAspect="1"/>
          </p:cNvPicPr>
          <p:nvPr/>
        </p:nvPicPr>
        <p:blipFill>
          <a:blip r:embed="rId4"/>
          <a:stretch>
            <a:fillRect/>
          </a:stretch>
        </p:blipFill>
        <p:spPr>
          <a:xfrm>
            <a:off x="639319" y="1335741"/>
            <a:ext cx="6467764" cy="2647784"/>
          </a:xfrm>
          <a:prstGeom prst="rect">
            <a:avLst/>
          </a:prstGeom>
        </p:spPr>
      </p:pic>
    </p:spTree>
    <p:extLst>
      <p:ext uri="{BB962C8B-B14F-4D97-AF65-F5344CB8AC3E}">
        <p14:creationId xmlns:p14="http://schemas.microsoft.com/office/powerpoint/2010/main" val="42388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639319" y="149895"/>
            <a:ext cx="7006546" cy="1110716"/>
          </a:xfrm>
          <a:prstGeom prst="rect">
            <a:avLst/>
          </a:prstGeom>
        </p:spPr>
        <p:txBody>
          <a:bodyPr spcFirstLastPara="1" wrap="square" lIns="91425" tIns="91425" rIns="91425" bIns="91425" anchor="b" anchorCtr="0">
            <a:noAutofit/>
          </a:bodyPr>
          <a:lstStyle/>
          <a:p>
            <a:pPr lvl="0"/>
            <a:r>
              <a:rPr lang="en" dirty="0"/>
              <a:t>What causes  </a:t>
            </a:r>
            <a:r>
              <a:rPr lang="en" dirty="0">
                <a:solidFill>
                  <a:schemeClr val="accent6">
                    <a:lumMod val="60000"/>
                    <a:lumOff val="40000"/>
                  </a:schemeClr>
                </a:solidFill>
              </a:rPr>
              <a:t>DAY &amp; NIGHT ON EARTH</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18</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10" name="Google Shape;559;p17">
            <a:extLst>
              <a:ext uri="{FF2B5EF4-FFF2-40B4-BE49-F238E27FC236}">
                <a16:creationId xmlns:a16="http://schemas.microsoft.com/office/drawing/2014/main" id="{1FE556FD-A386-9D40-95AB-9CE2793AD8B8}"/>
              </a:ext>
            </a:extLst>
          </p:cNvPr>
          <p:cNvSpPr txBox="1">
            <a:spLocks/>
          </p:cNvSpPr>
          <p:nvPr/>
        </p:nvSpPr>
        <p:spPr>
          <a:xfrm>
            <a:off x="639319" y="3341386"/>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t>On Earth, the change between </a:t>
            </a:r>
            <a:r>
              <a:rPr lang="en-US" dirty="0">
                <a:solidFill>
                  <a:schemeClr val="accent6">
                    <a:lumMod val="60000"/>
                    <a:lumOff val="40000"/>
                  </a:schemeClr>
                </a:solidFill>
              </a:rPr>
              <a:t>DAY &amp; NIGHT </a:t>
            </a:r>
            <a:r>
              <a:rPr lang="en-US" dirty="0"/>
              <a:t>is caused by the Earth’s rotation on its axis. A full day is 24 hours, meaning it takes about 24 hours for Earth to complete a rotation on its axis.  The amount of </a:t>
            </a:r>
            <a:r>
              <a:rPr lang="en-US" dirty="0">
                <a:solidFill>
                  <a:schemeClr val="accent6">
                    <a:lumMod val="60000"/>
                    <a:lumOff val="40000"/>
                  </a:schemeClr>
                </a:solidFill>
              </a:rPr>
              <a:t>DAYLIGHT </a:t>
            </a:r>
            <a:r>
              <a:rPr lang="en-US" dirty="0"/>
              <a:t> changes because the earth sits on a tilt at about 23.5 degrees. Due to this, some spots on earth may have more daylight than others. As the earth moves around the sun, seasons are established which also effects the length of daylight hours. It takes Earth one year to complete a rotation around the sun. </a:t>
            </a:r>
            <a:br>
              <a:rPr lang="en-US" dirty="0"/>
            </a:br>
            <a:endParaRPr lang="en-US" dirty="0"/>
          </a:p>
        </p:txBody>
      </p:sp>
    </p:spTree>
    <p:extLst>
      <p:ext uri="{BB962C8B-B14F-4D97-AF65-F5344CB8AC3E}">
        <p14:creationId xmlns:p14="http://schemas.microsoft.com/office/powerpoint/2010/main" val="461059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90619" y="171317"/>
            <a:ext cx="7426917"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Check out these photo examples of </a:t>
            </a:r>
            <a:r>
              <a:rPr lang="en" dirty="0">
                <a:solidFill>
                  <a:schemeClr val="accent6">
                    <a:lumMod val="60000"/>
                    <a:lumOff val="40000"/>
                  </a:schemeClr>
                </a:solidFill>
              </a:rPr>
              <a:t>DAY &amp; NIGHT</a:t>
            </a:r>
            <a:r>
              <a:rPr lang="en" dirty="0"/>
              <a:t>. What do you wonder?</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19</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pic>
        <p:nvPicPr>
          <p:cNvPr id="6" name="Picture 5">
            <a:extLst>
              <a:ext uri="{FF2B5EF4-FFF2-40B4-BE49-F238E27FC236}">
                <a16:creationId xmlns:a16="http://schemas.microsoft.com/office/drawing/2014/main" id="{93450D61-2324-1A4A-9578-E2F6193A8895}"/>
              </a:ext>
            </a:extLst>
          </p:cNvPr>
          <p:cNvPicPr>
            <a:picLocks noChangeAspect="1"/>
          </p:cNvPicPr>
          <p:nvPr/>
        </p:nvPicPr>
        <p:blipFill>
          <a:blip r:embed="rId3"/>
          <a:stretch>
            <a:fillRect/>
          </a:stretch>
        </p:blipFill>
        <p:spPr>
          <a:xfrm>
            <a:off x="364969" y="1282033"/>
            <a:ext cx="3309041" cy="2481781"/>
          </a:xfrm>
          <a:prstGeom prst="rect">
            <a:avLst/>
          </a:prstGeom>
        </p:spPr>
      </p:pic>
      <p:pic>
        <p:nvPicPr>
          <p:cNvPr id="8" name="Picture 7">
            <a:extLst>
              <a:ext uri="{FF2B5EF4-FFF2-40B4-BE49-F238E27FC236}">
                <a16:creationId xmlns:a16="http://schemas.microsoft.com/office/drawing/2014/main" id="{8E46212F-C23D-A74F-BDDF-A0792E513E01}"/>
              </a:ext>
            </a:extLst>
          </p:cNvPr>
          <p:cNvPicPr>
            <a:picLocks noChangeAspect="1"/>
          </p:cNvPicPr>
          <p:nvPr/>
        </p:nvPicPr>
        <p:blipFill>
          <a:blip r:embed="rId4"/>
          <a:stretch>
            <a:fillRect/>
          </a:stretch>
        </p:blipFill>
        <p:spPr>
          <a:xfrm>
            <a:off x="723021" y="2981683"/>
            <a:ext cx="3556377" cy="2001216"/>
          </a:xfrm>
          <a:prstGeom prst="rect">
            <a:avLst/>
          </a:prstGeom>
        </p:spPr>
      </p:pic>
      <p:pic>
        <p:nvPicPr>
          <p:cNvPr id="9" name="Picture 8">
            <a:extLst>
              <a:ext uri="{FF2B5EF4-FFF2-40B4-BE49-F238E27FC236}">
                <a16:creationId xmlns:a16="http://schemas.microsoft.com/office/drawing/2014/main" id="{438CC8D5-8910-F848-8D54-5B3DC95A4498}"/>
              </a:ext>
            </a:extLst>
          </p:cNvPr>
          <p:cNvPicPr>
            <a:picLocks noChangeAspect="1"/>
          </p:cNvPicPr>
          <p:nvPr/>
        </p:nvPicPr>
        <p:blipFill>
          <a:blip r:embed="rId5"/>
          <a:stretch>
            <a:fillRect/>
          </a:stretch>
        </p:blipFill>
        <p:spPr>
          <a:xfrm>
            <a:off x="3864803" y="1636246"/>
            <a:ext cx="3337826" cy="1871008"/>
          </a:xfrm>
          <a:prstGeom prst="rect">
            <a:avLst/>
          </a:prstGeom>
        </p:spPr>
      </p:pic>
      <p:pic>
        <p:nvPicPr>
          <p:cNvPr id="7" name="Picture 6">
            <a:extLst>
              <a:ext uri="{FF2B5EF4-FFF2-40B4-BE49-F238E27FC236}">
                <a16:creationId xmlns:a16="http://schemas.microsoft.com/office/drawing/2014/main" id="{580AA264-68FB-554B-AD7F-645A14D629ED}"/>
              </a:ext>
            </a:extLst>
          </p:cNvPr>
          <p:cNvPicPr>
            <a:picLocks noChangeAspect="1"/>
          </p:cNvPicPr>
          <p:nvPr/>
        </p:nvPicPr>
        <p:blipFill>
          <a:blip r:embed="rId6"/>
          <a:stretch>
            <a:fillRect/>
          </a:stretch>
        </p:blipFill>
        <p:spPr>
          <a:xfrm>
            <a:off x="5568247" y="3026678"/>
            <a:ext cx="2436699" cy="1949359"/>
          </a:xfrm>
          <a:prstGeom prst="rect">
            <a:avLst/>
          </a:prstGeom>
        </p:spPr>
      </p:pic>
    </p:spTree>
    <p:extLst>
      <p:ext uri="{BB962C8B-B14F-4D97-AF65-F5344CB8AC3E}">
        <p14:creationId xmlns:p14="http://schemas.microsoft.com/office/powerpoint/2010/main" val="180065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1990117" y="865103"/>
            <a:ext cx="6486511" cy="115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accent5">
                    <a:lumMod val="75000"/>
                  </a:schemeClr>
                </a:solidFill>
              </a:rPr>
              <a:t>Wondering &amp; Questioning </a:t>
            </a:r>
            <a:endParaRPr dirty="0">
              <a:solidFill>
                <a:schemeClr val="accent5">
                  <a:lumMod val="75000"/>
                </a:schemeClr>
              </a:solidFill>
            </a:endParaRPr>
          </a:p>
        </p:txBody>
      </p:sp>
      <p:sp>
        <p:nvSpPr>
          <p:cNvPr id="548" name="Google Shape;548;p15"/>
          <p:cNvSpPr txBox="1">
            <a:spLocks noGrp="1"/>
          </p:cNvSpPr>
          <p:nvPr>
            <p:ph type="subTitle" idx="1"/>
          </p:nvPr>
        </p:nvSpPr>
        <p:spPr>
          <a:xfrm>
            <a:off x="2859741" y="1937303"/>
            <a:ext cx="5509309" cy="784800"/>
          </a:xfrm>
          <a:prstGeom prst="rect">
            <a:avLst/>
          </a:prstGeom>
        </p:spPr>
        <p:txBody>
          <a:bodyPr spcFirstLastPara="1" wrap="square" lIns="91425" tIns="91425" rIns="91425" bIns="91425" anchor="t" anchorCtr="0">
            <a:noAutofit/>
          </a:bodyPr>
          <a:lstStyle/>
          <a:p>
            <a:r>
              <a:rPr lang="en-US" sz="1800" dirty="0"/>
              <a:t>Check out the resources in the next slide, as well as the materials in your PBL tub to stir up WONDER. Use your STUDENT WORKBOOK to keep track of your thinking. </a:t>
            </a:r>
            <a:endParaRPr lang="en-US" sz="1800" dirty="0">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21"/>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else are you wondering about this week? Keep track of your wonders and ideas in your S</a:t>
            </a:r>
            <a:r>
              <a:rPr lang="en-US" dirty="0"/>
              <a:t>TUDENT WORKBOOK. </a:t>
            </a:r>
            <a:endParaRPr dirty="0"/>
          </a:p>
        </p:txBody>
      </p:sp>
      <p:sp>
        <p:nvSpPr>
          <p:cNvPr id="597" name="Google Shape;597;p21"/>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20</a:t>
            </a:fld>
            <a:endParaRPr/>
          </a:p>
        </p:txBody>
      </p:sp>
      <p:sp>
        <p:nvSpPr>
          <p:cNvPr id="8" name="Google Shape;800;p39">
            <a:extLst>
              <a:ext uri="{FF2B5EF4-FFF2-40B4-BE49-F238E27FC236}">
                <a16:creationId xmlns:a16="http://schemas.microsoft.com/office/drawing/2014/main" id="{8D05DEE4-C0ED-C94A-8C42-056981981611}"/>
              </a:ext>
            </a:extLst>
          </p:cNvPr>
          <p:cNvSpPr/>
          <p:nvPr/>
        </p:nvSpPr>
        <p:spPr>
          <a:xfrm>
            <a:off x="2823406" y="1486463"/>
            <a:ext cx="2482240" cy="2982483"/>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Google Shape;775;p38">
            <a:extLst>
              <a:ext uri="{FF2B5EF4-FFF2-40B4-BE49-F238E27FC236}">
                <a16:creationId xmlns:a16="http://schemas.microsoft.com/office/drawing/2014/main" id="{F90636BB-4BFC-9942-89BE-6D97CEE966DD}"/>
              </a:ext>
            </a:extLst>
          </p:cNvPr>
          <p:cNvSpPr/>
          <p:nvPr/>
        </p:nvSpPr>
        <p:spPr>
          <a:xfrm>
            <a:off x="3923814" y="1634983"/>
            <a:ext cx="516707" cy="588292"/>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220437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2187388" y="1661762"/>
            <a:ext cx="6325147" cy="1159800"/>
          </a:xfrm>
          <a:prstGeom prst="rect">
            <a:avLst/>
          </a:prstGeom>
        </p:spPr>
        <p:txBody>
          <a:bodyPr spcFirstLastPara="1" wrap="square" lIns="91425" tIns="91425" rIns="91425" bIns="91425" anchor="b" anchorCtr="0">
            <a:noAutofit/>
          </a:bodyPr>
          <a:lstStyle/>
          <a:p>
            <a:pPr lvl="0"/>
            <a:r>
              <a:rPr lang="en-US" dirty="0">
                <a:solidFill>
                  <a:schemeClr val="accent6">
                    <a:lumMod val="60000"/>
                    <a:lumOff val="40000"/>
                  </a:schemeClr>
                </a:solidFill>
              </a:rPr>
              <a:t>Week 2</a:t>
            </a:r>
            <a:br>
              <a:rPr lang="en-US" dirty="0">
                <a:solidFill>
                  <a:srgbClr val="FF0000"/>
                </a:solidFill>
              </a:rPr>
            </a:br>
            <a:r>
              <a:rPr lang="en-US" dirty="0"/>
              <a:t>The Moon &amp; Tides</a:t>
            </a:r>
            <a:endParaRPr dirty="0"/>
          </a:p>
        </p:txBody>
      </p:sp>
      <p:sp>
        <p:nvSpPr>
          <p:cNvPr id="548" name="Google Shape;548;p15"/>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Developing Background Knowledge</a:t>
            </a:r>
            <a:endParaRPr dirty="0"/>
          </a:p>
        </p:txBody>
      </p:sp>
    </p:spTree>
    <p:extLst>
      <p:ext uri="{BB962C8B-B14F-4D97-AF65-F5344CB8AC3E}">
        <p14:creationId xmlns:p14="http://schemas.microsoft.com/office/powerpoint/2010/main" val="3914511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is the relationship between </a:t>
            </a:r>
            <a:r>
              <a:rPr lang="en" dirty="0">
                <a:solidFill>
                  <a:schemeClr val="accent6">
                    <a:lumMod val="60000"/>
                    <a:lumOff val="40000"/>
                  </a:schemeClr>
                </a:solidFill>
              </a:rPr>
              <a:t>THE MOON &amp; TIDES</a:t>
            </a:r>
            <a:r>
              <a:rPr lang="en" dirty="0"/>
              <a:t>?</a:t>
            </a:r>
            <a:br>
              <a:rPr lang="en" dirty="0"/>
            </a:br>
            <a:r>
              <a:rPr lang="en" dirty="0"/>
              <a:t>C</a:t>
            </a:r>
            <a:r>
              <a:rPr lang="en-US" dirty="0"/>
              <a:t>l</a:t>
            </a:r>
            <a:r>
              <a:rPr lang="en" dirty="0"/>
              <a:t>ick on the video below to learn more.</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22</a:t>
            </a:fld>
            <a:endParaRPr/>
          </a:p>
        </p:txBody>
      </p:sp>
      <p:pic>
        <p:nvPicPr>
          <p:cNvPr id="4" name="Picture 3">
            <a:hlinkClick r:id="rId3"/>
            <a:extLst>
              <a:ext uri="{FF2B5EF4-FFF2-40B4-BE49-F238E27FC236}">
                <a16:creationId xmlns:a16="http://schemas.microsoft.com/office/drawing/2014/main" id="{AA46C2CF-E9FE-7447-95EF-29A7E3595411}"/>
              </a:ext>
            </a:extLst>
          </p:cNvPr>
          <p:cNvPicPr>
            <a:picLocks noChangeAspect="1"/>
          </p:cNvPicPr>
          <p:nvPr/>
        </p:nvPicPr>
        <p:blipFill>
          <a:blip r:embed="rId4"/>
          <a:stretch>
            <a:fillRect/>
          </a:stretch>
        </p:blipFill>
        <p:spPr>
          <a:xfrm>
            <a:off x="639319" y="1461690"/>
            <a:ext cx="6473228" cy="2700615"/>
          </a:xfrm>
          <a:prstGeom prst="rect">
            <a:avLst/>
          </a:prstGeom>
        </p:spPr>
      </p:pic>
    </p:spTree>
    <p:extLst>
      <p:ext uri="{BB962C8B-B14F-4D97-AF65-F5344CB8AC3E}">
        <p14:creationId xmlns:p14="http://schemas.microsoft.com/office/powerpoint/2010/main" val="4191716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639319" y="149895"/>
            <a:ext cx="7006546" cy="1110716"/>
          </a:xfrm>
          <a:prstGeom prst="rect">
            <a:avLst/>
          </a:prstGeom>
        </p:spPr>
        <p:txBody>
          <a:bodyPr spcFirstLastPara="1" wrap="square" lIns="91425" tIns="91425" rIns="91425" bIns="91425" anchor="b" anchorCtr="0">
            <a:noAutofit/>
          </a:bodyPr>
          <a:lstStyle/>
          <a:p>
            <a:pPr lvl="0"/>
            <a:r>
              <a:rPr lang="en" dirty="0"/>
              <a:t>What is the  </a:t>
            </a:r>
            <a:r>
              <a:rPr lang="en" dirty="0">
                <a:solidFill>
                  <a:schemeClr val="accent6">
                    <a:lumMod val="60000"/>
                    <a:lumOff val="40000"/>
                  </a:schemeClr>
                </a:solidFill>
              </a:rPr>
              <a:t>MOON &amp; TIDES RELATIONSHIP</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23</a:t>
            </a:fld>
            <a:endParaRPr/>
          </a:p>
        </p:txBody>
      </p:sp>
      <p:sp>
        <p:nvSpPr>
          <p:cNvPr id="10" name="Google Shape;559;p17">
            <a:extLst>
              <a:ext uri="{FF2B5EF4-FFF2-40B4-BE49-F238E27FC236}">
                <a16:creationId xmlns:a16="http://schemas.microsoft.com/office/drawing/2014/main" id="{1FE556FD-A386-9D40-95AB-9CE2793AD8B8}"/>
              </a:ext>
            </a:extLst>
          </p:cNvPr>
          <p:cNvSpPr txBox="1">
            <a:spLocks/>
          </p:cNvSpPr>
          <p:nvPr/>
        </p:nvSpPr>
        <p:spPr>
          <a:xfrm>
            <a:off x="639319" y="2943310"/>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t>The </a:t>
            </a:r>
            <a:r>
              <a:rPr lang="en-US" dirty="0">
                <a:solidFill>
                  <a:schemeClr val="accent6">
                    <a:lumMod val="60000"/>
                    <a:lumOff val="40000"/>
                  </a:schemeClr>
                </a:solidFill>
              </a:rPr>
              <a:t>MOON </a:t>
            </a:r>
            <a:r>
              <a:rPr lang="en-US" dirty="0"/>
              <a:t>uses gravity to effect the ocean’s tide. </a:t>
            </a:r>
            <a:r>
              <a:rPr lang="en-US" dirty="0">
                <a:solidFill>
                  <a:schemeClr val="accent6">
                    <a:lumMod val="60000"/>
                    <a:lumOff val="40000"/>
                  </a:schemeClr>
                </a:solidFill>
              </a:rPr>
              <a:t>TIDE</a:t>
            </a:r>
            <a:r>
              <a:rPr lang="en-US" dirty="0"/>
              <a:t> is the rise and fall of the ocean’s water level over a period of time. This rise and fall of the ocean is directly related to the moons rotation around the earth. As the moon orbits around the earth, it’s gravitational pull causes the ocean to bulge and recede. </a:t>
            </a:r>
          </a:p>
          <a:p>
            <a:endParaRPr lang="en-US" dirty="0"/>
          </a:p>
          <a:p>
            <a:r>
              <a:rPr lang="en-US" dirty="0">
                <a:solidFill>
                  <a:schemeClr val="accent6">
                    <a:lumMod val="60000"/>
                    <a:lumOff val="40000"/>
                  </a:schemeClr>
                </a:solidFill>
              </a:rPr>
              <a:t>HIGH TIDE </a:t>
            </a:r>
            <a:r>
              <a:rPr lang="en-US" dirty="0"/>
              <a:t>occurs when the ocean is directly facing the moon. </a:t>
            </a:r>
            <a:r>
              <a:rPr lang="en-US" dirty="0">
                <a:solidFill>
                  <a:schemeClr val="accent6">
                    <a:lumMod val="60000"/>
                    <a:lumOff val="40000"/>
                  </a:schemeClr>
                </a:solidFill>
              </a:rPr>
              <a:t>LOW TIDE </a:t>
            </a:r>
            <a:r>
              <a:rPr lang="en-US" dirty="0"/>
              <a:t>occurs when the waters recede between each high tide. High and low tide both occur twice a day. </a:t>
            </a:r>
          </a:p>
        </p:txBody>
      </p:sp>
    </p:spTree>
    <p:extLst>
      <p:ext uri="{BB962C8B-B14F-4D97-AF65-F5344CB8AC3E}">
        <p14:creationId xmlns:p14="http://schemas.microsoft.com/office/powerpoint/2010/main" val="1031656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430162" y="156478"/>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Check out these photo examples of the </a:t>
            </a:r>
            <a:r>
              <a:rPr lang="en" dirty="0">
                <a:solidFill>
                  <a:schemeClr val="accent6">
                    <a:lumMod val="60000"/>
                    <a:lumOff val="40000"/>
                  </a:schemeClr>
                </a:solidFill>
              </a:rPr>
              <a:t>MOON &amp; TIDES</a:t>
            </a:r>
            <a:r>
              <a:rPr lang="en" dirty="0"/>
              <a:t>. What do you wonder?</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24</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pic>
        <p:nvPicPr>
          <p:cNvPr id="2" name="Picture 1">
            <a:extLst>
              <a:ext uri="{FF2B5EF4-FFF2-40B4-BE49-F238E27FC236}">
                <a16:creationId xmlns:a16="http://schemas.microsoft.com/office/drawing/2014/main" id="{04D9631F-BBE1-9946-877F-39D882C1102E}"/>
              </a:ext>
            </a:extLst>
          </p:cNvPr>
          <p:cNvPicPr>
            <a:picLocks noChangeAspect="1"/>
          </p:cNvPicPr>
          <p:nvPr/>
        </p:nvPicPr>
        <p:blipFill>
          <a:blip r:embed="rId3"/>
          <a:stretch>
            <a:fillRect/>
          </a:stretch>
        </p:blipFill>
        <p:spPr>
          <a:xfrm>
            <a:off x="268630" y="1161209"/>
            <a:ext cx="3458479" cy="2445145"/>
          </a:xfrm>
          <a:prstGeom prst="rect">
            <a:avLst/>
          </a:prstGeom>
        </p:spPr>
      </p:pic>
      <p:pic>
        <p:nvPicPr>
          <p:cNvPr id="3" name="Picture 2">
            <a:extLst>
              <a:ext uri="{FF2B5EF4-FFF2-40B4-BE49-F238E27FC236}">
                <a16:creationId xmlns:a16="http://schemas.microsoft.com/office/drawing/2014/main" id="{E01814F0-B5E7-874D-A07A-0148D4181572}"/>
              </a:ext>
            </a:extLst>
          </p:cNvPr>
          <p:cNvPicPr>
            <a:picLocks noChangeAspect="1"/>
          </p:cNvPicPr>
          <p:nvPr/>
        </p:nvPicPr>
        <p:blipFill>
          <a:blip r:embed="rId4"/>
          <a:stretch>
            <a:fillRect/>
          </a:stretch>
        </p:blipFill>
        <p:spPr>
          <a:xfrm>
            <a:off x="878965" y="3673913"/>
            <a:ext cx="2303193" cy="1313109"/>
          </a:xfrm>
          <a:prstGeom prst="rect">
            <a:avLst/>
          </a:prstGeom>
        </p:spPr>
      </p:pic>
      <p:pic>
        <p:nvPicPr>
          <p:cNvPr id="4" name="Picture 3">
            <a:extLst>
              <a:ext uri="{FF2B5EF4-FFF2-40B4-BE49-F238E27FC236}">
                <a16:creationId xmlns:a16="http://schemas.microsoft.com/office/drawing/2014/main" id="{8C0C1DB8-8C02-B24A-BEEE-FC5670426FB6}"/>
              </a:ext>
            </a:extLst>
          </p:cNvPr>
          <p:cNvPicPr>
            <a:picLocks noChangeAspect="1"/>
          </p:cNvPicPr>
          <p:nvPr/>
        </p:nvPicPr>
        <p:blipFill>
          <a:blip r:embed="rId5"/>
          <a:stretch>
            <a:fillRect/>
          </a:stretch>
        </p:blipFill>
        <p:spPr>
          <a:xfrm>
            <a:off x="4860957" y="1111976"/>
            <a:ext cx="3555748" cy="2666811"/>
          </a:xfrm>
          <a:prstGeom prst="rect">
            <a:avLst/>
          </a:prstGeom>
        </p:spPr>
      </p:pic>
      <p:pic>
        <p:nvPicPr>
          <p:cNvPr id="10" name="Picture 9">
            <a:extLst>
              <a:ext uri="{FF2B5EF4-FFF2-40B4-BE49-F238E27FC236}">
                <a16:creationId xmlns:a16="http://schemas.microsoft.com/office/drawing/2014/main" id="{C461F3A6-55AB-4343-86C7-EA0567CC1825}"/>
              </a:ext>
            </a:extLst>
          </p:cNvPr>
          <p:cNvPicPr>
            <a:picLocks noChangeAspect="1"/>
          </p:cNvPicPr>
          <p:nvPr/>
        </p:nvPicPr>
        <p:blipFill>
          <a:blip r:embed="rId6"/>
          <a:stretch>
            <a:fillRect/>
          </a:stretch>
        </p:blipFill>
        <p:spPr>
          <a:xfrm>
            <a:off x="4309610" y="2989120"/>
            <a:ext cx="3127098" cy="2083429"/>
          </a:xfrm>
          <a:prstGeom prst="rect">
            <a:avLst/>
          </a:prstGeom>
        </p:spPr>
      </p:pic>
    </p:spTree>
    <p:extLst>
      <p:ext uri="{BB962C8B-B14F-4D97-AF65-F5344CB8AC3E}">
        <p14:creationId xmlns:p14="http://schemas.microsoft.com/office/powerpoint/2010/main" val="1661626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21"/>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else are you wondering about this week? Keep track of your wonders and ideas in your S</a:t>
            </a:r>
            <a:r>
              <a:rPr lang="en-US" dirty="0"/>
              <a:t>TUDENT WORKBOOK. </a:t>
            </a:r>
            <a:endParaRPr dirty="0"/>
          </a:p>
        </p:txBody>
      </p:sp>
      <p:sp>
        <p:nvSpPr>
          <p:cNvPr id="597" name="Google Shape;597;p21"/>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25</a:t>
            </a:fld>
            <a:endParaRPr/>
          </a:p>
        </p:txBody>
      </p:sp>
      <p:sp>
        <p:nvSpPr>
          <p:cNvPr id="8" name="Google Shape;800;p39">
            <a:extLst>
              <a:ext uri="{FF2B5EF4-FFF2-40B4-BE49-F238E27FC236}">
                <a16:creationId xmlns:a16="http://schemas.microsoft.com/office/drawing/2014/main" id="{8D05DEE4-C0ED-C94A-8C42-056981981611}"/>
              </a:ext>
            </a:extLst>
          </p:cNvPr>
          <p:cNvSpPr/>
          <p:nvPr/>
        </p:nvSpPr>
        <p:spPr>
          <a:xfrm>
            <a:off x="2823406" y="1486463"/>
            <a:ext cx="2482240" cy="2982483"/>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Google Shape;775;p38">
            <a:extLst>
              <a:ext uri="{FF2B5EF4-FFF2-40B4-BE49-F238E27FC236}">
                <a16:creationId xmlns:a16="http://schemas.microsoft.com/office/drawing/2014/main" id="{F90636BB-4BFC-9942-89BE-6D97CEE966DD}"/>
              </a:ext>
            </a:extLst>
          </p:cNvPr>
          <p:cNvSpPr/>
          <p:nvPr/>
        </p:nvSpPr>
        <p:spPr>
          <a:xfrm>
            <a:off x="3923814" y="1634983"/>
            <a:ext cx="516707" cy="588292"/>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2032036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p>
            <a:pPr lvl="0"/>
            <a:r>
              <a:rPr lang="en-US" dirty="0">
                <a:solidFill>
                  <a:schemeClr val="accent6">
                    <a:lumMod val="60000"/>
                    <a:lumOff val="40000"/>
                  </a:schemeClr>
                </a:solidFill>
              </a:rPr>
              <a:t>Week 3</a:t>
            </a:r>
            <a:br>
              <a:rPr lang="en-US" dirty="0">
                <a:solidFill>
                  <a:srgbClr val="FF0000"/>
                </a:solidFill>
              </a:rPr>
            </a:br>
            <a:r>
              <a:rPr lang="en-US" dirty="0"/>
              <a:t>Layers of the Earth</a:t>
            </a:r>
            <a:endParaRPr dirty="0"/>
          </a:p>
        </p:txBody>
      </p:sp>
      <p:sp>
        <p:nvSpPr>
          <p:cNvPr id="548" name="Google Shape;548;p15"/>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Developing Background Knowledge</a:t>
            </a:r>
            <a:endParaRPr dirty="0"/>
          </a:p>
        </p:txBody>
      </p:sp>
    </p:spTree>
    <p:extLst>
      <p:ext uri="{BB962C8B-B14F-4D97-AF65-F5344CB8AC3E}">
        <p14:creationId xmlns:p14="http://schemas.microsoft.com/office/powerpoint/2010/main" val="382168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the </a:t>
            </a:r>
            <a:r>
              <a:rPr lang="en" dirty="0">
                <a:solidFill>
                  <a:schemeClr val="accent6">
                    <a:lumMod val="60000"/>
                    <a:lumOff val="40000"/>
                  </a:schemeClr>
                </a:solidFill>
              </a:rPr>
              <a:t>LAYERS OF THE EARTH</a:t>
            </a:r>
            <a:r>
              <a:rPr lang="en" dirty="0"/>
              <a:t>?</a:t>
            </a:r>
            <a:br>
              <a:rPr lang="en" dirty="0"/>
            </a:br>
            <a:r>
              <a:rPr lang="en" dirty="0"/>
              <a:t>C</a:t>
            </a:r>
            <a:r>
              <a:rPr lang="en-US" dirty="0"/>
              <a:t>l</a:t>
            </a:r>
            <a:r>
              <a:rPr lang="en" dirty="0"/>
              <a:t>ick on the video below to learn more.</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27</a:t>
            </a:fld>
            <a:endParaRPr/>
          </a:p>
        </p:txBody>
      </p:sp>
      <p:pic>
        <p:nvPicPr>
          <p:cNvPr id="3" name="Picture 2">
            <a:hlinkClick r:id="rId3"/>
            <a:extLst>
              <a:ext uri="{FF2B5EF4-FFF2-40B4-BE49-F238E27FC236}">
                <a16:creationId xmlns:a16="http://schemas.microsoft.com/office/drawing/2014/main" id="{03887D44-EA7D-7B4F-BAAA-04E57129CAFA}"/>
              </a:ext>
            </a:extLst>
          </p:cNvPr>
          <p:cNvPicPr>
            <a:picLocks noChangeAspect="1"/>
          </p:cNvPicPr>
          <p:nvPr/>
        </p:nvPicPr>
        <p:blipFill>
          <a:blip r:embed="rId4"/>
          <a:stretch>
            <a:fillRect/>
          </a:stretch>
        </p:blipFill>
        <p:spPr>
          <a:xfrm>
            <a:off x="747925" y="1335741"/>
            <a:ext cx="5619306" cy="3149726"/>
          </a:xfrm>
          <a:prstGeom prst="rect">
            <a:avLst/>
          </a:prstGeom>
        </p:spPr>
      </p:pic>
    </p:spTree>
    <p:extLst>
      <p:ext uri="{BB962C8B-B14F-4D97-AF65-F5344CB8AC3E}">
        <p14:creationId xmlns:p14="http://schemas.microsoft.com/office/powerpoint/2010/main" val="3640390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639319" y="138371"/>
            <a:ext cx="7006546" cy="1110716"/>
          </a:xfrm>
          <a:prstGeom prst="rect">
            <a:avLst/>
          </a:prstGeom>
        </p:spPr>
        <p:txBody>
          <a:bodyPr spcFirstLastPara="1" wrap="square" lIns="91425" tIns="91425" rIns="91425" bIns="91425" anchor="b" anchorCtr="0">
            <a:noAutofit/>
          </a:bodyPr>
          <a:lstStyle/>
          <a:p>
            <a:pPr lvl="0"/>
            <a:r>
              <a:rPr lang="en" dirty="0"/>
              <a:t>What are the </a:t>
            </a:r>
            <a:r>
              <a:rPr lang="en" dirty="0">
                <a:solidFill>
                  <a:schemeClr val="accent6">
                    <a:lumMod val="60000"/>
                    <a:lumOff val="40000"/>
                  </a:schemeClr>
                </a:solidFill>
              </a:rPr>
              <a:t>LAYERS OF THE EARTH</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28</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10" name="Google Shape;559;p17">
            <a:extLst>
              <a:ext uri="{FF2B5EF4-FFF2-40B4-BE49-F238E27FC236}">
                <a16:creationId xmlns:a16="http://schemas.microsoft.com/office/drawing/2014/main" id="{1FE556FD-A386-9D40-95AB-9CE2793AD8B8}"/>
              </a:ext>
            </a:extLst>
          </p:cNvPr>
          <p:cNvSpPr txBox="1">
            <a:spLocks/>
          </p:cNvSpPr>
          <p:nvPr/>
        </p:nvSpPr>
        <p:spPr>
          <a:xfrm>
            <a:off x="639319" y="1866587"/>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solidFill>
                  <a:schemeClr val="accent6">
                    <a:lumMod val="60000"/>
                    <a:lumOff val="40000"/>
                  </a:schemeClr>
                </a:solidFill>
              </a:rPr>
              <a:t>EARTH’S LAYERS </a:t>
            </a:r>
            <a:r>
              <a:rPr lang="en-US" dirty="0"/>
              <a:t>can be divided into three main layers: the crust, the mantle, and the core.   These main layers can be divided further into the continental and oceanic crusts, the upper and lower mantle, and the inner and outer core. </a:t>
            </a:r>
            <a:br>
              <a:rPr lang="en-US" dirty="0"/>
            </a:br>
            <a:endParaRPr lang="en-US" dirty="0"/>
          </a:p>
        </p:txBody>
      </p:sp>
    </p:spTree>
    <p:extLst>
      <p:ext uri="{BB962C8B-B14F-4D97-AF65-F5344CB8AC3E}">
        <p14:creationId xmlns:p14="http://schemas.microsoft.com/office/powerpoint/2010/main" val="251863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639319" y="138371"/>
            <a:ext cx="7006546" cy="1110716"/>
          </a:xfrm>
          <a:prstGeom prst="rect">
            <a:avLst/>
          </a:prstGeom>
        </p:spPr>
        <p:txBody>
          <a:bodyPr spcFirstLastPara="1" wrap="square" lIns="91425" tIns="91425" rIns="91425" bIns="91425" anchor="b" anchorCtr="0">
            <a:noAutofit/>
          </a:bodyPr>
          <a:lstStyle/>
          <a:p>
            <a:pPr lvl="0"/>
            <a:r>
              <a:rPr lang="en" dirty="0"/>
              <a:t>Learn more information about the </a:t>
            </a:r>
            <a:r>
              <a:rPr lang="en" dirty="0">
                <a:solidFill>
                  <a:schemeClr val="accent6">
                    <a:lumMod val="60000"/>
                    <a:lumOff val="40000"/>
                  </a:schemeClr>
                </a:solidFill>
              </a:rPr>
              <a:t>LAYERS OF THE EARTH</a:t>
            </a:r>
            <a:r>
              <a:rPr lang="en-US" dirty="0">
                <a:solidFill>
                  <a:schemeClr val="accent6">
                    <a:lumMod val="60000"/>
                    <a:lumOff val="40000"/>
                  </a:schemeClr>
                </a:solidFill>
              </a:rPr>
              <a:t> </a:t>
            </a:r>
            <a:r>
              <a:rPr lang="en" dirty="0"/>
              <a:t>from these excerpts from </a:t>
            </a:r>
            <a:r>
              <a:rPr lang="en" dirty="0">
                <a:hlinkClick r:id="rId3"/>
              </a:rPr>
              <a:t>National Geographic for Kids Online.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29</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2" name="Rectangle 1">
            <a:extLst>
              <a:ext uri="{FF2B5EF4-FFF2-40B4-BE49-F238E27FC236}">
                <a16:creationId xmlns:a16="http://schemas.microsoft.com/office/drawing/2014/main" id="{AA16B7C5-E572-354D-BA55-9B72758B034C}"/>
              </a:ext>
            </a:extLst>
          </p:cNvPr>
          <p:cNvSpPr/>
          <p:nvPr/>
        </p:nvSpPr>
        <p:spPr>
          <a:xfrm>
            <a:off x="639319" y="1173182"/>
            <a:ext cx="6912320" cy="3970318"/>
          </a:xfrm>
          <a:prstGeom prst="rect">
            <a:avLst/>
          </a:prstGeom>
        </p:spPr>
        <p:txBody>
          <a:bodyPr wrap="square">
            <a:spAutoFit/>
          </a:bodyPr>
          <a:lstStyle/>
          <a:p>
            <a:r>
              <a:rPr lang="en-US" b="1" u="sng" dirty="0">
                <a:solidFill>
                  <a:srgbClr val="4A4A4A"/>
                </a:solidFill>
                <a:latin typeface="Avenir Next W01" panose="020B0503020202020204" pitchFamily="34" charset="0"/>
              </a:rPr>
              <a:t>Inner Core</a:t>
            </a:r>
            <a:endParaRPr lang="en-US" b="1" dirty="0">
              <a:solidFill>
                <a:srgbClr val="4A4A4A"/>
              </a:solidFill>
              <a:latin typeface="Avenir Next W01" panose="020B0503020202020204" pitchFamily="34" charset="0"/>
            </a:endParaRPr>
          </a:p>
          <a:p>
            <a:r>
              <a:rPr lang="en-US" b="1" dirty="0">
                <a:solidFill>
                  <a:srgbClr val="4A4A4A"/>
                </a:solidFill>
                <a:latin typeface="Avenir Next W01" panose="020B0503020202020204" pitchFamily="34" charset="0"/>
              </a:rPr>
              <a:t>Temperature: </a:t>
            </a:r>
            <a:r>
              <a:rPr lang="en-US" dirty="0">
                <a:solidFill>
                  <a:srgbClr val="4A4A4A"/>
                </a:solidFill>
                <a:latin typeface="Avenir Next W01" panose="020B0503020202020204" pitchFamily="34" charset="0"/>
              </a:rPr>
              <a:t>5,000°C – 6,000°C</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State</a:t>
            </a:r>
            <a:r>
              <a:rPr lang="en-US" dirty="0">
                <a:solidFill>
                  <a:srgbClr val="4A4A4A"/>
                </a:solidFill>
                <a:latin typeface="Avenir Next W01" panose="020B0503020202020204" pitchFamily="34" charset="0"/>
              </a:rPr>
              <a:t>: Solid</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Composition</a:t>
            </a:r>
            <a:r>
              <a:rPr lang="en-US" dirty="0">
                <a:solidFill>
                  <a:srgbClr val="4A4A4A"/>
                </a:solidFill>
                <a:latin typeface="Avenir Next W01" panose="020B0503020202020204" pitchFamily="34" charset="0"/>
              </a:rPr>
              <a:t>: iron and nickel</a:t>
            </a:r>
          </a:p>
          <a:p>
            <a:r>
              <a:rPr lang="en-US" dirty="0">
                <a:solidFill>
                  <a:srgbClr val="4A4A4A"/>
                </a:solidFill>
                <a:latin typeface="Avenir Next W01" panose="020B0503020202020204" pitchFamily="34" charset="0"/>
              </a:rPr>
              <a:t>The Earth’s inner core is a huge metal ball, </a:t>
            </a:r>
            <a:r>
              <a:rPr lang="en-US" b="1" dirty="0">
                <a:solidFill>
                  <a:srgbClr val="4A4A4A"/>
                </a:solidFill>
                <a:latin typeface="Avenir Next W01" panose="020B0503020202020204" pitchFamily="34" charset="0"/>
              </a:rPr>
              <a:t>2,500km</a:t>
            </a:r>
            <a:r>
              <a:rPr lang="en-US" dirty="0">
                <a:solidFill>
                  <a:srgbClr val="4A4A4A"/>
                </a:solidFill>
                <a:latin typeface="Avenir Next W01" panose="020B0503020202020204" pitchFamily="34" charset="0"/>
              </a:rPr>
              <a:t> wide. Made mainly of iron, the temperature of the ball is </a:t>
            </a:r>
            <a:r>
              <a:rPr lang="en-US" b="1" dirty="0">
                <a:solidFill>
                  <a:srgbClr val="4A4A4A"/>
                </a:solidFill>
                <a:latin typeface="Avenir Next W01" panose="020B0503020202020204" pitchFamily="34" charset="0"/>
              </a:rPr>
              <a:t>5,000°C</a:t>
            </a:r>
            <a:r>
              <a:rPr lang="en-US" dirty="0">
                <a:solidFill>
                  <a:srgbClr val="4A4A4A"/>
                </a:solidFill>
                <a:latin typeface="Avenir Next W01" panose="020B0503020202020204" pitchFamily="34" charset="0"/>
              </a:rPr>
              <a:t> to </a:t>
            </a:r>
            <a:r>
              <a:rPr lang="en-US" b="1" dirty="0">
                <a:solidFill>
                  <a:srgbClr val="4A4A4A"/>
                </a:solidFill>
                <a:latin typeface="Avenir Next W01" panose="020B0503020202020204" pitchFamily="34" charset="0"/>
              </a:rPr>
              <a:t>6,000°C</a:t>
            </a:r>
            <a:r>
              <a:rPr lang="en-US" dirty="0">
                <a:solidFill>
                  <a:srgbClr val="4A4A4A"/>
                </a:solidFill>
                <a:latin typeface="Avenir Next W01" panose="020B0503020202020204" pitchFamily="34" charset="0"/>
              </a:rPr>
              <a:t> – that’s up to 6,000 times hotter than our atmosphere and scorching enough to make metal melt! The metal at the inner core stays solid because of the incredible pressure surrounding it.</a:t>
            </a:r>
          </a:p>
          <a:p>
            <a:endParaRPr lang="en-US" dirty="0">
              <a:solidFill>
                <a:srgbClr val="4A4A4A"/>
              </a:solidFill>
              <a:latin typeface="Avenir Next W01" panose="020B0503020202020204" pitchFamily="34" charset="0"/>
            </a:endParaRPr>
          </a:p>
          <a:p>
            <a:r>
              <a:rPr lang="en-US" b="1" u="sng" dirty="0">
                <a:solidFill>
                  <a:srgbClr val="4A4A4A"/>
                </a:solidFill>
                <a:latin typeface="Avenir Next W01" panose="020B0503020202020204" pitchFamily="34" charset="0"/>
              </a:rPr>
              <a:t>Outer Core</a:t>
            </a:r>
            <a:endParaRPr lang="en-US" b="1" dirty="0">
              <a:solidFill>
                <a:srgbClr val="4A4A4A"/>
              </a:solidFill>
              <a:latin typeface="Avenir Next W01" panose="020B0503020202020204" pitchFamily="34" charset="0"/>
            </a:endParaRPr>
          </a:p>
          <a:p>
            <a:r>
              <a:rPr lang="en-US" b="1" dirty="0">
                <a:solidFill>
                  <a:srgbClr val="4A4A4A"/>
                </a:solidFill>
                <a:latin typeface="Avenir Next W01" panose="020B0503020202020204" pitchFamily="34" charset="0"/>
              </a:rPr>
              <a:t>Temperature</a:t>
            </a:r>
            <a:r>
              <a:rPr lang="en-US" dirty="0">
                <a:solidFill>
                  <a:srgbClr val="4A4A4A"/>
                </a:solidFill>
                <a:latin typeface="Avenir Next W01" panose="020B0503020202020204" pitchFamily="34" charset="0"/>
              </a:rPr>
              <a:t>: 4,000°C – 6,000°C</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State</a:t>
            </a:r>
            <a:r>
              <a:rPr lang="en-US" dirty="0">
                <a:solidFill>
                  <a:srgbClr val="4A4A4A"/>
                </a:solidFill>
                <a:latin typeface="Avenir Next W01" panose="020B0503020202020204" pitchFamily="34" charset="0"/>
              </a:rPr>
              <a:t>: Liquid</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Composition</a:t>
            </a:r>
            <a:r>
              <a:rPr lang="en-US" dirty="0">
                <a:solidFill>
                  <a:srgbClr val="4A4A4A"/>
                </a:solidFill>
                <a:latin typeface="Avenir Next W01" panose="020B0503020202020204" pitchFamily="34" charset="0"/>
              </a:rPr>
              <a:t>: iron, nickel, </a:t>
            </a:r>
            <a:r>
              <a:rPr lang="en-US" dirty="0" err="1">
                <a:solidFill>
                  <a:srgbClr val="4A4A4A"/>
                </a:solidFill>
                <a:latin typeface="Avenir Next W01" panose="020B0503020202020204" pitchFamily="34" charset="0"/>
              </a:rPr>
              <a:t>sulphur</a:t>
            </a:r>
            <a:r>
              <a:rPr lang="en-US" dirty="0">
                <a:solidFill>
                  <a:srgbClr val="4A4A4A"/>
                </a:solidFill>
                <a:latin typeface="Avenir Next W01" panose="020B0503020202020204" pitchFamily="34" charset="0"/>
              </a:rPr>
              <a:t> and oxygen</a:t>
            </a:r>
          </a:p>
          <a:p>
            <a:r>
              <a:rPr lang="en-US" dirty="0">
                <a:solidFill>
                  <a:srgbClr val="4A4A4A"/>
                </a:solidFill>
                <a:latin typeface="Avenir Next W01" panose="020B0503020202020204" pitchFamily="34" charset="0"/>
              </a:rPr>
              <a:t>This liquid layer of iron and nickel is </a:t>
            </a:r>
            <a:r>
              <a:rPr lang="en-US" b="1" dirty="0">
                <a:solidFill>
                  <a:srgbClr val="4A4A4A"/>
                </a:solidFill>
                <a:latin typeface="Avenir Next W01" panose="020B0503020202020204" pitchFamily="34" charset="0"/>
              </a:rPr>
              <a:t>5,150km</a:t>
            </a:r>
            <a:r>
              <a:rPr lang="en-US" dirty="0">
                <a:solidFill>
                  <a:srgbClr val="4A4A4A"/>
                </a:solidFill>
                <a:latin typeface="Avenir Next W01" panose="020B0503020202020204" pitchFamily="34" charset="0"/>
              </a:rPr>
              <a:t> deep. The outer core flows around the </a:t>
            </a:r>
            <a:r>
              <a:rPr lang="en-US" dirty="0" err="1">
                <a:solidFill>
                  <a:srgbClr val="4A4A4A"/>
                </a:solidFill>
                <a:latin typeface="Avenir Next W01" panose="020B0503020202020204" pitchFamily="34" charset="0"/>
              </a:rPr>
              <a:t>centre</a:t>
            </a:r>
            <a:r>
              <a:rPr lang="en-US" dirty="0">
                <a:solidFill>
                  <a:srgbClr val="4A4A4A"/>
                </a:solidFill>
                <a:latin typeface="Avenir Next W01" panose="020B0503020202020204" pitchFamily="34" charset="0"/>
              </a:rPr>
              <a:t> of the Earth, and the movement of the metals creates our planet’s magnetic field.</a:t>
            </a:r>
          </a:p>
          <a:p>
            <a:br>
              <a:rPr lang="en-US" dirty="0"/>
            </a:br>
            <a:endParaRPr lang="en-US" dirty="0"/>
          </a:p>
        </p:txBody>
      </p:sp>
    </p:spTree>
    <p:extLst>
      <p:ext uri="{BB962C8B-B14F-4D97-AF65-F5344CB8AC3E}">
        <p14:creationId xmlns:p14="http://schemas.microsoft.com/office/powerpoint/2010/main" val="7720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planets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a:t>
            </a:fld>
            <a:endParaRPr lang="en"/>
          </a:p>
        </p:txBody>
      </p:sp>
      <p:pic>
        <p:nvPicPr>
          <p:cNvPr id="7" name="Picture 6">
            <a:extLst>
              <a:ext uri="{FF2B5EF4-FFF2-40B4-BE49-F238E27FC236}">
                <a16:creationId xmlns:a16="http://schemas.microsoft.com/office/drawing/2014/main" id="{1658BAB4-50D6-BF49-93B7-DB65F189DF0B}"/>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4173777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639319" y="138371"/>
            <a:ext cx="7006546" cy="1110716"/>
          </a:xfrm>
          <a:prstGeom prst="rect">
            <a:avLst/>
          </a:prstGeom>
        </p:spPr>
        <p:txBody>
          <a:bodyPr spcFirstLastPara="1" wrap="square" lIns="91425" tIns="91425" rIns="91425" bIns="91425" anchor="b" anchorCtr="0">
            <a:noAutofit/>
          </a:bodyPr>
          <a:lstStyle/>
          <a:p>
            <a:pPr lvl="0"/>
            <a:r>
              <a:rPr lang="en" dirty="0"/>
              <a:t>Learn more information about the </a:t>
            </a:r>
            <a:r>
              <a:rPr lang="en" dirty="0">
                <a:solidFill>
                  <a:schemeClr val="accent6">
                    <a:lumMod val="60000"/>
                    <a:lumOff val="40000"/>
                  </a:schemeClr>
                </a:solidFill>
              </a:rPr>
              <a:t>LAYERS OF THE EARTH</a:t>
            </a:r>
            <a:r>
              <a:rPr lang="en-US" dirty="0">
                <a:solidFill>
                  <a:schemeClr val="accent6">
                    <a:lumMod val="60000"/>
                    <a:lumOff val="40000"/>
                  </a:schemeClr>
                </a:solidFill>
              </a:rPr>
              <a:t> </a:t>
            </a:r>
            <a:r>
              <a:rPr lang="en" dirty="0"/>
              <a:t>from these excerpts from </a:t>
            </a:r>
            <a:r>
              <a:rPr lang="en" dirty="0">
                <a:hlinkClick r:id="rId3"/>
              </a:rPr>
              <a:t>National Geographic for Kids Online. </a:t>
            </a:r>
            <a:r>
              <a:rPr lang="en" dirty="0"/>
              <a:t> </a:t>
            </a:r>
            <a:r>
              <a:rPr lang="en" i="1" dirty="0"/>
              <a:t>(cont.)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30</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2" name="Rectangle 1">
            <a:extLst>
              <a:ext uri="{FF2B5EF4-FFF2-40B4-BE49-F238E27FC236}">
                <a16:creationId xmlns:a16="http://schemas.microsoft.com/office/drawing/2014/main" id="{AA16B7C5-E572-354D-BA55-9B72758B034C}"/>
              </a:ext>
            </a:extLst>
          </p:cNvPr>
          <p:cNvSpPr/>
          <p:nvPr/>
        </p:nvSpPr>
        <p:spPr>
          <a:xfrm>
            <a:off x="639319" y="1173182"/>
            <a:ext cx="6912320" cy="523220"/>
          </a:xfrm>
          <a:prstGeom prst="rect">
            <a:avLst/>
          </a:prstGeom>
        </p:spPr>
        <p:txBody>
          <a:bodyPr wrap="square">
            <a:spAutoFit/>
          </a:bodyPr>
          <a:lstStyle/>
          <a:p>
            <a:br>
              <a:rPr lang="en-US" dirty="0"/>
            </a:br>
            <a:endParaRPr lang="en-US" dirty="0"/>
          </a:p>
        </p:txBody>
      </p:sp>
      <p:sp>
        <p:nvSpPr>
          <p:cNvPr id="3" name="Rectangle 2">
            <a:extLst>
              <a:ext uri="{FF2B5EF4-FFF2-40B4-BE49-F238E27FC236}">
                <a16:creationId xmlns:a16="http://schemas.microsoft.com/office/drawing/2014/main" id="{2036FE06-59BE-7243-94BD-8AA7B9DF7846}"/>
              </a:ext>
            </a:extLst>
          </p:cNvPr>
          <p:cNvSpPr/>
          <p:nvPr/>
        </p:nvSpPr>
        <p:spPr>
          <a:xfrm>
            <a:off x="545093" y="1249087"/>
            <a:ext cx="5952653" cy="3754874"/>
          </a:xfrm>
          <a:prstGeom prst="rect">
            <a:avLst/>
          </a:prstGeom>
        </p:spPr>
        <p:txBody>
          <a:bodyPr wrap="square">
            <a:spAutoFit/>
          </a:bodyPr>
          <a:lstStyle/>
          <a:p>
            <a:r>
              <a:rPr lang="en-US" b="1" u="sng" dirty="0">
                <a:solidFill>
                  <a:srgbClr val="4A4A4A"/>
                </a:solidFill>
                <a:latin typeface="Avenir Next W01" panose="020B0503020202020204" pitchFamily="34" charset="0"/>
              </a:rPr>
              <a:t>Lower Mantle</a:t>
            </a:r>
            <a:endParaRPr lang="en-US" b="1" dirty="0">
              <a:solidFill>
                <a:srgbClr val="4A4A4A"/>
              </a:solidFill>
              <a:latin typeface="Avenir Next W01" panose="020B0503020202020204" pitchFamily="34" charset="0"/>
            </a:endParaRPr>
          </a:p>
          <a:p>
            <a:r>
              <a:rPr lang="en-US" b="1" dirty="0">
                <a:solidFill>
                  <a:srgbClr val="4A4A4A"/>
                </a:solidFill>
                <a:latin typeface="Avenir Next W01" panose="020B0503020202020204" pitchFamily="34" charset="0"/>
              </a:rPr>
              <a:t>Temperature</a:t>
            </a:r>
            <a:r>
              <a:rPr lang="en-US" dirty="0">
                <a:solidFill>
                  <a:srgbClr val="4A4A4A"/>
                </a:solidFill>
                <a:latin typeface="Avenir Next W01" panose="020B0503020202020204" pitchFamily="34" charset="0"/>
              </a:rPr>
              <a:t>: 3,000°C</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State</a:t>
            </a:r>
            <a:r>
              <a:rPr lang="en-US" dirty="0">
                <a:solidFill>
                  <a:srgbClr val="4A4A4A"/>
                </a:solidFill>
                <a:latin typeface="Avenir Next W01" panose="020B0503020202020204" pitchFamily="34" charset="0"/>
              </a:rPr>
              <a:t>: solid</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Composition</a:t>
            </a:r>
            <a:r>
              <a:rPr lang="en-US" dirty="0">
                <a:solidFill>
                  <a:srgbClr val="4A4A4A"/>
                </a:solidFill>
                <a:latin typeface="Avenir Next W01" panose="020B0503020202020204" pitchFamily="34" charset="0"/>
              </a:rPr>
              <a:t>: iron, oxygen, silicon, magnesium and </a:t>
            </a:r>
            <a:r>
              <a:rPr lang="en-US" dirty="0" err="1">
                <a:solidFill>
                  <a:srgbClr val="4A4A4A"/>
                </a:solidFill>
                <a:latin typeface="Avenir Next W01" panose="020B0503020202020204" pitchFamily="34" charset="0"/>
              </a:rPr>
              <a:t>aluminium</a:t>
            </a:r>
            <a:endParaRPr lang="en-US" dirty="0">
              <a:solidFill>
                <a:srgbClr val="4A4A4A"/>
              </a:solidFill>
              <a:latin typeface="Avenir Next W01" panose="020B0503020202020204" pitchFamily="34" charset="0"/>
            </a:endParaRPr>
          </a:p>
          <a:p>
            <a:r>
              <a:rPr lang="en-US" dirty="0">
                <a:solidFill>
                  <a:srgbClr val="4A4A4A"/>
                </a:solidFill>
                <a:latin typeface="Avenir Next W01" panose="020B0503020202020204" pitchFamily="34" charset="0"/>
              </a:rPr>
              <a:t>The lower mantle is found between </a:t>
            </a:r>
            <a:r>
              <a:rPr lang="en-US" b="1" dirty="0">
                <a:solidFill>
                  <a:srgbClr val="4A4A4A"/>
                </a:solidFill>
                <a:latin typeface="Avenir Next W01" panose="020B0503020202020204" pitchFamily="34" charset="0"/>
              </a:rPr>
              <a:t>670km</a:t>
            </a:r>
            <a:r>
              <a:rPr lang="en-US" dirty="0">
                <a:solidFill>
                  <a:srgbClr val="4A4A4A"/>
                </a:solidFill>
                <a:latin typeface="Avenir Next W01" panose="020B0503020202020204" pitchFamily="34" charset="0"/>
              </a:rPr>
              <a:t> and </a:t>
            </a:r>
            <a:r>
              <a:rPr lang="en-US" b="1" dirty="0">
                <a:solidFill>
                  <a:srgbClr val="4A4A4A"/>
                </a:solidFill>
                <a:latin typeface="Avenir Next W01" panose="020B0503020202020204" pitchFamily="34" charset="0"/>
              </a:rPr>
              <a:t>2,890km</a:t>
            </a:r>
            <a:r>
              <a:rPr lang="en-US" dirty="0">
                <a:solidFill>
                  <a:srgbClr val="4A4A4A"/>
                </a:solidFill>
                <a:latin typeface="Avenir Next W01" panose="020B0503020202020204" pitchFamily="34" charset="0"/>
              </a:rPr>
              <a:t> below the surface, and is made from solid rock. The rock is hot enough to melt, but is solid because of the pressure pushing down on it.</a:t>
            </a:r>
          </a:p>
          <a:p>
            <a:endParaRPr lang="en-US" dirty="0">
              <a:solidFill>
                <a:srgbClr val="4A4A4A"/>
              </a:solidFill>
              <a:latin typeface="Avenir Next W01" panose="020B0503020202020204" pitchFamily="34" charset="0"/>
            </a:endParaRPr>
          </a:p>
          <a:p>
            <a:r>
              <a:rPr lang="en-US" b="1" u="sng" dirty="0">
                <a:solidFill>
                  <a:srgbClr val="4A4A4A"/>
                </a:solidFill>
                <a:latin typeface="Avenir Next W01" panose="020B0503020202020204" pitchFamily="34" charset="0"/>
              </a:rPr>
              <a:t>Upper Mantle</a:t>
            </a:r>
            <a:endParaRPr lang="en-US" b="1" dirty="0">
              <a:solidFill>
                <a:srgbClr val="4A4A4A"/>
              </a:solidFill>
              <a:latin typeface="Avenir Next W01" panose="020B0503020202020204" pitchFamily="34" charset="0"/>
            </a:endParaRPr>
          </a:p>
          <a:p>
            <a:r>
              <a:rPr lang="en-US" b="1" dirty="0">
                <a:solidFill>
                  <a:srgbClr val="4A4A4A"/>
                </a:solidFill>
                <a:latin typeface="Avenir Next W01" panose="020B0503020202020204" pitchFamily="34" charset="0"/>
              </a:rPr>
              <a:t>Temperature</a:t>
            </a:r>
            <a:r>
              <a:rPr lang="en-US" dirty="0">
                <a:solidFill>
                  <a:srgbClr val="4A4A4A"/>
                </a:solidFill>
                <a:latin typeface="Avenir Next W01" panose="020B0503020202020204" pitchFamily="34" charset="0"/>
              </a:rPr>
              <a:t>: 1,400°C – 3,000°C</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State</a:t>
            </a:r>
            <a:r>
              <a:rPr lang="en-US" dirty="0">
                <a:solidFill>
                  <a:srgbClr val="4A4A4A"/>
                </a:solidFill>
                <a:latin typeface="Avenir Next W01" panose="020B0503020202020204" pitchFamily="34" charset="0"/>
              </a:rPr>
              <a:t>: liquid / solid</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Composition</a:t>
            </a:r>
            <a:r>
              <a:rPr lang="en-US" dirty="0">
                <a:solidFill>
                  <a:srgbClr val="4A4A4A"/>
                </a:solidFill>
                <a:latin typeface="Avenir Next W01" panose="020B0503020202020204" pitchFamily="34" charset="0"/>
              </a:rPr>
              <a:t>: iron, oxygen, silicon, magnesium and </a:t>
            </a:r>
            <a:r>
              <a:rPr lang="en-US" dirty="0" err="1">
                <a:solidFill>
                  <a:srgbClr val="4A4A4A"/>
                </a:solidFill>
                <a:latin typeface="Avenir Next W01" panose="020B0503020202020204" pitchFamily="34" charset="0"/>
              </a:rPr>
              <a:t>aluminium</a:t>
            </a:r>
            <a:endParaRPr lang="en-US" dirty="0">
              <a:solidFill>
                <a:srgbClr val="4A4A4A"/>
              </a:solidFill>
              <a:latin typeface="Avenir Next W01" panose="020B0503020202020204" pitchFamily="34" charset="0"/>
            </a:endParaRPr>
          </a:p>
          <a:p>
            <a:r>
              <a:rPr lang="en-US" dirty="0">
                <a:solidFill>
                  <a:srgbClr val="4A4A4A"/>
                </a:solidFill>
                <a:latin typeface="Avenir Next W01" panose="020B0503020202020204" pitchFamily="34" charset="0"/>
              </a:rPr>
              <a:t>This layer is up to</a:t>
            </a:r>
            <a:r>
              <a:rPr lang="en-US" b="1" dirty="0">
                <a:solidFill>
                  <a:srgbClr val="4A4A4A"/>
                </a:solidFill>
                <a:latin typeface="Avenir Next W01" panose="020B0503020202020204" pitchFamily="34" charset="0"/>
              </a:rPr>
              <a:t> 670km</a:t>
            </a:r>
            <a:r>
              <a:rPr lang="en-US" dirty="0">
                <a:solidFill>
                  <a:srgbClr val="4A4A4A"/>
                </a:solidFill>
                <a:latin typeface="Avenir Next W01" panose="020B0503020202020204" pitchFamily="34" charset="0"/>
              </a:rPr>
              <a:t> below the Earth’s surface. The lower part of the upper mantle is made from both solid and melted rock (liquid), while the rock in the upper region is stiffer, because it’s cooler.</a:t>
            </a:r>
          </a:p>
          <a:p>
            <a:br>
              <a:rPr lang="en-US" dirty="0"/>
            </a:br>
            <a:endParaRPr lang="en-US" dirty="0"/>
          </a:p>
        </p:txBody>
      </p:sp>
    </p:spTree>
    <p:extLst>
      <p:ext uri="{BB962C8B-B14F-4D97-AF65-F5344CB8AC3E}">
        <p14:creationId xmlns:p14="http://schemas.microsoft.com/office/powerpoint/2010/main" val="966463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639319" y="138371"/>
            <a:ext cx="7006546" cy="1110716"/>
          </a:xfrm>
          <a:prstGeom prst="rect">
            <a:avLst/>
          </a:prstGeom>
        </p:spPr>
        <p:txBody>
          <a:bodyPr spcFirstLastPara="1" wrap="square" lIns="91425" tIns="91425" rIns="91425" bIns="91425" anchor="b" anchorCtr="0">
            <a:noAutofit/>
          </a:bodyPr>
          <a:lstStyle/>
          <a:p>
            <a:pPr lvl="0"/>
            <a:r>
              <a:rPr lang="en" dirty="0"/>
              <a:t>Learn more information about the </a:t>
            </a:r>
            <a:r>
              <a:rPr lang="en" dirty="0">
                <a:solidFill>
                  <a:schemeClr val="accent6">
                    <a:lumMod val="60000"/>
                    <a:lumOff val="40000"/>
                  </a:schemeClr>
                </a:solidFill>
              </a:rPr>
              <a:t>LAYERS OF THE EARTH</a:t>
            </a:r>
            <a:r>
              <a:rPr lang="en-US" dirty="0">
                <a:solidFill>
                  <a:schemeClr val="accent6">
                    <a:lumMod val="60000"/>
                    <a:lumOff val="40000"/>
                  </a:schemeClr>
                </a:solidFill>
              </a:rPr>
              <a:t> </a:t>
            </a:r>
            <a:r>
              <a:rPr lang="en" dirty="0"/>
              <a:t>from these excerpts from </a:t>
            </a:r>
            <a:r>
              <a:rPr lang="en" dirty="0">
                <a:hlinkClick r:id="rId3"/>
              </a:rPr>
              <a:t>National Geographic for Kids Online. </a:t>
            </a:r>
            <a:r>
              <a:rPr lang="en" i="1" dirty="0"/>
              <a:t>(cont.)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31</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2" name="Rectangle 1">
            <a:extLst>
              <a:ext uri="{FF2B5EF4-FFF2-40B4-BE49-F238E27FC236}">
                <a16:creationId xmlns:a16="http://schemas.microsoft.com/office/drawing/2014/main" id="{AA16B7C5-E572-354D-BA55-9B72758B034C}"/>
              </a:ext>
            </a:extLst>
          </p:cNvPr>
          <p:cNvSpPr/>
          <p:nvPr/>
        </p:nvSpPr>
        <p:spPr>
          <a:xfrm>
            <a:off x="639319" y="1173182"/>
            <a:ext cx="6912320" cy="523220"/>
          </a:xfrm>
          <a:prstGeom prst="rect">
            <a:avLst/>
          </a:prstGeom>
        </p:spPr>
        <p:txBody>
          <a:bodyPr wrap="square">
            <a:spAutoFit/>
          </a:bodyPr>
          <a:lstStyle/>
          <a:p>
            <a:br>
              <a:rPr lang="en-US" dirty="0"/>
            </a:br>
            <a:endParaRPr lang="en-US" dirty="0"/>
          </a:p>
        </p:txBody>
      </p:sp>
      <p:sp>
        <p:nvSpPr>
          <p:cNvPr id="4" name="Rectangle 3">
            <a:extLst>
              <a:ext uri="{FF2B5EF4-FFF2-40B4-BE49-F238E27FC236}">
                <a16:creationId xmlns:a16="http://schemas.microsoft.com/office/drawing/2014/main" id="{4611739D-FF39-F542-B3AF-61DDA59199EF}"/>
              </a:ext>
            </a:extLst>
          </p:cNvPr>
          <p:cNvSpPr/>
          <p:nvPr/>
        </p:nvSpPr>
        <p:spPr>
          <a:xfrm>
            <a:off x="639319" y="1392385"/>
            <a:ext cx="5617675" cy="2677656"/>
          </a:xfrm>
          <a:prstGeom prst="rect">
            <a:avLst/>
          </a:prstGeom>
        </p:spPr>
        <p:txBody>
          <a:bodyPr wrap="square">
            <a:spAutoFit/>
          </a:bodyPr>
          <a:lstStyle/>
          <a:p>
            <a:r>
              <a:rPr lang="en-US" b="1" u="sng" dirty="0">
                <a:solidFill>
                  <a:srgbClr val="4A4A4A"/>
                </a:solidFill>
                <a:latin typeface="Avenir Next W01" panose="020B0503020202020204" pitchFamily="34" charset="0"/>
              </a:rPr>
              <a:t>Crust</a:t>
            </a:r>
            <a:endParaRPr lang="en-US" b="1" dirty="0">
              <a:solidFill>
                <a:srgbClr val="4A4A4A"/>
              </a:solidFill>
              <a:latin typeface="Avenir Next W01" panose="020B0503020202020204" pitchFamily="34" charset="0"/>
            </a:endParaRPr>
          </a:p>
          <a:p>
            <a:r>
              <a:rPr lang="en-US" b="1" dirty="0">
                <a:solidFill>
                  <a:srgbClr val="4A4A4A"/>
                </a:solidFill>
                <a:latin typeface="Avenir Next W01" panose="020B0503020202020204" pitchFamily="34" charset="0"/>
              </a:rPr>
              <a:t>Temperature</a:t>
            </a:r>
            <a:r>
              <a:rPr lang="en-US" dirty="0">
                <a:solidFill>
                  <a:srgbClr val="4A4A4A"/>
                </a:solidFill>
                <a:latin typeface="Avenir Next W01" panose="020B0503020202020204" pitchFamily="34" charset="0"/>
              </a:rPr>
              <a:t>: Around 22°C</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State</a:t>
            </a:r>
            <a:r>
              <a:rPr lang="en-US" dirty="0">
                <a:solidFill>
                  <a:srgbClr val="4A4A4A"/>
                </a:solidFill>
                <a:latin typeface="Avenir Next W01" panose="020B0503020202020204" pitchFamily="34" charset="0"/>
              </a:rPr>
              <a:t>: Solid</a:t>
            </a:r>
            <a:br>
              <a:rPr lang="en-US" dirty="0">
                <a:solidFill>
                  <a:srgbClr val="4A4A4A"/>
                </a:solidFill>
                <a:latin typeface="Avenir Next W01" panose="020B0503020202020204" pitchFamily="34" charset="0"/>
              </a:rPr>
            </a:br>
            <a:r>
              <a:rPr lang="en-US" b="1" dirty="0">
                <a:solidFill>
                  <a:srgbClr val="4A4A4A"/>
                </a:solidFill>
                <a:latin typeface="Avenir Next W01" panose="020B0503020202020204" pitchFamily="34" charset="0"/>
              </a:rPr>
              <a:t>Composition</a:t>
            </a:r>
            <a:r>
              <a:rPr lang="en-US" dirty="0">
                <a:solidFill>
                  <a:srgbClr val="4A4A4A"/>
                </a:solidFill>
                <a:latin typeface="Avenir Next W01" panose="020B0503020202020204" pitchFamily="34" charset="0"/>
              </a:rPr>
              <a:t>: </a:t>
            </a:r>
            <a:r>
              <a:rPr lang="en-US" i="1" dirty="0">
                <a:solidFill>
                  <a:srgbClr val="4A4A4A"/>
                </a:solidFill>
                <a:latin typeface="Avenir Next W01" panose="020B0503020202020204" pitchFamily="34" charset="0"/>
              </a:rPr>
              <a:t>Oceanic crust</a:t>
            </a:r>
            <a:r>
              <a:rPr lang="en-US" dirty="0">
                <a:solidFill>
                  <a:srgbClr val="4A4A4A"/>
                </a:solidFill>
                <a:latin typeface="Avenir Next W01" panose="020B0503020202020204" pitchFamily="34" charset="0"/>
              </a:rPr>
              <a:t> made up of iron, oxygen, silicon, magnesium and </a:t>
            </a:r>
            <a:r>
              <a:rPr lang="en-US" dirty="0" err="1">
                <a:solidFill>
                  <a:srgbClr val="4A4A4A"/>
                </a:solidFill>
                <a:latin typeface="Avenir Next W01" panose="020B0503020202020204" pitchFamily="34" charset="0"/>
              </a:rPr>
              <a:t>aluminium</a:t>
            </a:r>
            <a:r>
              <a:rPr lang="en-US" dirty="0">
                <a:solidFill>
                  <a:srgbClr val="4A4A4A"/>
                </a:solidFill>
                <a:latin typeface="Avenir Next W01" panose="020B0503020202020204" pitchFamily="34" charset="0"/>
              </a:rPr>
              <a:t>.</a:t>
            </a:r>
            <a:br>
              <a:rPr lang="en-US" dirty="0">
                <a:solidFill>
                  <a:srgbClr val="4A4A4A"/>
                </a:solidFill>
                <a:latin typeface="Avenir Next W01" panose="020B0503020202020204" pitchFamily="34" charset="0"/>
              </a:rPr>
            </a:br>
            <a:r>
              <a:rPr lang="en-US" i="1" dirty="0">
                <a:solidFill>
                  <a:srgbClr val="4A4A4A"/>
                </a:solidFill>
                <a:latin typeface="Avenir Next W01" panose="020B0503020202020204" pitchFamily="34" charset="0"/>
              </a:rPr>
              <a:t>Continental crust</a:t>
            </a:r>
            <a:r>
              <a:rPr lang="en-US" dirty="0">
                <a:solidFill>
                  <a:srgbClr val="4A4A4A"/>
                </a:solidFill>
                <a:latin typeface="Avenir Next W01" panose="020B0503020202020204" pitchFamily="34" charset="0"/>
              </a:rPr>
              <a:t> made up of granite, sedimentary rocks and metamorphic rocks.</a:t>
            </a:r>
          </a:p>
          <a:p>
            <a:r>
              <a:rPr lang="en-US" dirty="0">
                <a:solidFill>
                  <a:srgbClr val="4A4A4A"/>
                </a:solidFill>
                <a:latin typeface="Avenir Next W01" panose="020B0503020202020204" pitchFamily="34" charset="0"/>
              </a:rPr>
              <a:t>The Earth’s surface is covered by its thinnest layer, the crust. Land is made of </a:t>
            </a:r>
            <a:r>
              <a:rPr lang="en-US" b="1" dirty="0">
                <a:solidFill>
                  <a:srgbClr val="4A4A4A"/>
                </a:solidFill>
                <a:latin typeface="Avenir Next W01" panose="020B0503020202020204" pitchFamily="34" charset="0"/>
              </a:rPr>
              <a:t>continental crust</a:t>
            </a:r>
            <a:r>
              <a:rPr lang="en-US" dirty="0">
                <a:solidFill>
                  <a:srgbClr val="4A4A4A"/>
                </a:solidFill>
                <a:latin typeface="Avenir Next W01" panose="020B0503020202020204" pitchFamily="34" charset="0"/>
              </a:rPr>
              <a:t>, which is </a:t>
            </a:r>
            <a:r>
              <a:rPr lang="en-US" b="1" dirty="0">
                <a:solidFill>
                  <a:srgbClr val="4A4A4A"/>
                </a:solidFill>
                <a:latin typeface="Avenir Next W01" panose="020B0503020202020204" pitchFamily="34" charset="0"/>
              </a:rPr>
              <a:t>8km</a:t>
            </a:r>
            <a:r>
              <a:rPr lang="en-US" dirty="0">
                <a:solidFill>
                  <a:srgbClr val="4A4A4A"/>
                </a:solidFill>
                <a:latin typeface="Avenir Next W01" panose="020B0503020202020204" pitchFamily="34" charset="0"/>
              </a:rPr>
              <a:t> to </a:t>
            </a:r>
            <a:r>
              <a:rPr lang="en-US" b="1" dirty="0">
                <a:solidFill>
                  <a:srgbClr val="4A4A4A"/>
                </a:solidFill>
                <a:latin typeface="Avenir Next W01" panose="020B0503020202020204" pitchFamily="34" charset="0"/>
              </a:rPr>
              <a:t>70km</a:t>
            </a:r>
            <a:r>
              <a:rPr lang="en-US" dirty="0">
                <a:solidFill>
                  <a:srgbClr val="4A4A4A"/>
                </a:solidFill>
                <a:latin typeface="Avenir Next W01" panose="020B0503020202020204" pitchFamily="34" charset="0"/>
              </a:rPr>
              <a:t> thick and made mostly from a rock called granite. The layer beneath the ocean bed is made of </a:t>
            </a:r>
            <a:r>
              <a:rPr lang="en-US" b="1" dirty="0">
                <a:solidFill>
                  <a:srgbClr val="4A4A4A"/>
                </a:solidFill>
                <a:latin typeface="Avenir Next W01" panose="020B0503020202020204" pitchFamily="34" charset="0"/>
              </a:rPr>
              <a:t>oceanic crust</a:t>
            </a:r>
            <a:r>
              <a:rPr lang="en-US" dirty="0">
                <a:solidFill>
                  <a:srgbClr val="4A4A4A"/>
                </a:solidFill>
                <a:latin typeface="Avenir Next W01" panose="020B0503020202020204" pitchFamily="34" charset="0"/>
              </a:rPr>
              <a:t>, which is about </a:t>
            </a:r>
            <a:r>
              <a:rPr lang="en-US" b="1" dirty="0">
                <a:solidFill>
                  <a:srgbClr val="4A4A4A"/>
                </a:solidFill>
                <a:latin typeface="Avenir Next W01" panose="020B0503020202020204" pitchFamily="34" charset="0"/>
              </a:rPr>
              <a:t>8km</a:t>
            </a:r>
            <a:r>
              <a:rPr lang="en-US" dirty="0">
                <a:solidFill>
                  <a:srgbClr val="4A4A4A"/>
                </a:solidFill>
                <a:latin typeface="Avenir Next W01" panose="020B0503020202020204" pitchFamily="34" charset="0"/>
              </a:rPr>
              <a:t> thick and made mainly from a rock called basalt.</a:t>
            </a:r>
          </a:p>
        </p:txBody>
      </p:sp>
    </p:spTree>
    <p:extLst>
      <p:ext uri="{BB962C8B-B14F-4D97-AF65-F5344CB8AC3E}">
        <p14:creationId xmlns:p14="http://schemas.microsoft.com/office/powerpoint/2010/main" val="3331263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639319" y="127693"/>
            <a:ext cx="7404847" cy="857400"/>
          </a:xfrm>
        </p:spPr>
        <p:txBody>
          <a:bodyPr/>
          <a:lstStyle/>
          <a:p>
            <a:r>
              <a:rPr lang="en-US" dirty="0"/>
              <a:t>Check out this illustration of the </a:t>
            </a:r>
            <a:r>
              <a:rPr lang="en-US" b="1" dirty="0">
                <a:solidFill>
                  <a:schemeClr val="accent6">
                    <a:lumMod val="60000"/>
                    <a:lumOff val="40000"/>
                  </a:schemeClr>
                </a:solidFill>
              </a:rPr>
              <a:t>EARTH’S CRUST</a:t>
            </a:r>
            <a:r>
              <a:rPr lang="en-US" dirty="0"/>
              <a:t>. </a:t>
            </a:r>
            <a:br>
              <a:rPr lang="en-US" dirty="0"/>
            </a:br>
            <a:r>
              <a:rPr lang="en-US" dirty="0"/>
              <a:t>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32</a:t>
            </a:fld>
            <a:endParaRPr lang="en"/>
          </a:p>
        </p:txBody>
      </p:sp>
      <p:pic>
        <p:nvPicPr>
          <p:cNvPr id="6" name="Picture 5">
            <a:extLst>
              <a:ext uri="{FF2B5EF4-FFF2-40B4-BE49-F238E27FC236}">
                <a16:creationId xmlns:a16="http://schemas.microsoft.com/office/drawing/2014/main" id="{8B7C2BFB-7C19-614E-A5D1-9C7FD0C80982}"/>
              </a:ext>
            </a:extLst>
          </p:cNvPr>
          <p:cNvPicPr>
            <a:picLocks noChangeAspect="1"/>
          </p:cNvPicPr>
          <p:nvPr/>
        </p:nvPicPr>
        <p:blipFill>
          <a:blip r:embed="rId2"/>
          <a:stretch>
            <a:fillRect/>
          </a:stretch>
        </p:blipFill>
        <p:spPr>
          <a:xfrm>
            <a:off x="823866" y="1179254"/>
            <a:ext cx="6060226" cy="3836553"/>
          </a:xfrm>
          <a:prstGeom prst="rect">
            <a:avLst/>
          </a:prstGeom>
        </p:spPr>
      </p:pic>
    </p:spTree>
    <p:extLst>
      <p:ext uri="{BB962C8B-B14F-4D97-AF65-F5344CB8AC3E}">
        <p14:creationId xmlns:p14="http://schemas.microsoft.com/office/powerpoint/2010/main" val="3547288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295835" y="225025"/>
            <a:ext cx="7404847" cy="857400"/>
          </a:xfrm>
        </p:spPr>
        <p:txBody>
          <a:bodyPr/>
          <a:lstStyle/>
          <a:p>
            <a:r>
              <a:rPr lang="en-US" dirty="0"/>
              <a:t>Check out these photos of the </a:t>
            </a:r>
            <a:r>
              <a:rPr lang="en-US" b="1" dirty="0">
                <a:solidFill>
                  <a:schemeClr val="accent6">
                    <a:lumMod val="60000"/>
                    <a:lumOff val="40000"/>
                  </a:schemeClr>
                </a:solidFill>
              </a:rPr>
              <a:t>LAYERS OF THE EARTH</a:t>
            </a:r>
            <a:r>
              <a:rPr lang="en-US" dirty="0"/>
              <a:t>. </a:t>
            </a:r>
            <a:br>
              <a:rPr lang="en-US" dirty="0"/>
            </a:br>
            <a:r>
              <a:rPr lang="en-US" dirty="0"/>
              <a:t>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33</a:t>
            </a:fld>
            <a:endParaRPr lang="en"/>
          </a:p>
        </p:txBody>
      </p:sp>
      <p:pic>
        <p:nvPicPr>
          <p:cNvPr id="3" name="Picture 2">
            <a:extLst>
              <a:ext uri="{FF2B5EF4-FFF2-40B4-BE49-F238E27FC236}">
                <a16:creationId xmlns:a16="http://schemas.microsoft.com/office/drawing/2014/main" id="{593BCFF1-B917-444C-9122-DA681AEBD374}"/>
              </a:ext>
            </a:extLst>
          </p:cNvPr>
          <p:cNvPicPr>
            <a:picLocks noChangeAspect="1"/>
          </p:cNvPicPr>
          <p:nvPr/>
        </p:nvPicPr>
        <p:blipFill>
          <a:blip r:embed="rId2"/>
          <a:stretch>
            <a:fillRect/>
          </a:stretch>
        </p:blipFill>
        <p:spPr>
          <a:xfrm>
            <a:off x="364969" y="1276538"/>
            <a:ext cx="3891893" cy="2755460"/>
          </a:xfrm>
          <a:prstGeom prst="rect">
            <a:avLst/>
          </a:prstGeom>
        </p:spPr>
      </p:pic>
      <p:pic>
        <p:nvPicPr>
          <p:cNvPr id="5" name="Picture 4">
            <a:extLst>
              <a:ext uri="{FF2B5EF4-FFF2-40B4-BE49-F238E27FC236}">
                <a16:creationId xmlns:a16="http://schemas.microsoft.com/office/drawing/2014/main" id="{7E894430-F925-3C45-96EF-BC0B540887DB}"/>
              </a:ext>
            </a:extLst>
          </p:cNvPr>
          <p:cNvPicPr>
            <a:picLocks noChangeAspect="1"/>
          </p:cNvPicPr>
          <p:nvPr/>
        </p:nvPicPr>
        <p:blipFill>
          <a:blip r:embed="rId3"/>
          <a:stretch>
            <a:fillRect/>
          </a:stretch>
        </p:blipFill>
        <p:spPr>
          <a:xfrm>
            <a:off x="2697933" y="2831928"/>
            <a:ext cx="5178582" cy="2284409"/>
          </a:xfrm>
          <a:prstGeom prst="rect">
            <a:avLst/>
          </a:prstGeom>
        </p:spPr>
      </p:pic>
    </p:spTree>
    <p:extLst>
      <p:ext uri="{BB962C8B-B14F-4D97-AF65-F5344CB8AC3E}">
        <p14:creationId xmlns:p14="http://schemas.microsoft.com/office/powerpoint/2010/main" val="830949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21"/>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else are you wondering about this week? Keep track of your wonders and ideas in your S</a:t>
            </a:r>
            <a:r>
              <a:rPr lang="en-US" dirty="0"/>
              <a:t>TUDENT WORKBOOK. </a:t>
            </a:r>
            <a:endParaRPr dirty="0"/>
          </a:p>
        </p:txBody>
      </p:sp>
      <p:sp>
        <p:nvSpPr>
          <p:cNvPr id="597" name="Google Shape;597;p21"/>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34</a:t>
            </a:fld>
            <a:endParaRPr/>
          </a:p>
        </p:txBody>
      </p:sp>
      <p:sp>
        <p:nvSpPr>
          <p:cNvPr id="8" name="Google Shape;800;p39">
            <a:extLst>
              <a:ext uri="{FF2B5EF4-FFF2-40B4-BE49-F238E27FC236}">
                <a16:creationId xmlns:a16="http://schemas.microsoft.com/office/drawing/2014/main" id="{8D05DEE4-C0ED-C94A-8C42-056981981611}"/>
              </a:ext>
            </a:extLst>
          </p:cNvPr>
          <p:cNvSpPr/>
          <p:nvPr/>
        </p:nvSpPr>
        <p:spPr>
          <a:xfrm>
            <a:off x="2823406" y="1486463"/>
            <a:ext cx="2482240" cy="2982483"/>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Google Shape;775;p38">
            <a:extLst>
              <a:ext uri="{FF2B5EF4-FFF2-40B4-BE49-F238E27FC236}">
                <a16:creationId xmlns:a16="http://schemas.microsoft.com/office/drawing/2014/main" id="{F90636BB-4BFC-9942-89BE-6D97CEE966DD}"/>
              </a:ext>
            </a:extLst>
          </p:cNvPr>
          <p:cNvSpPr/>
          <p:nvPr/>
        </p:nvSpPr>
        <p:spPr>
          <a:xfrm>
            <a:off x="3923814" y="1634983"/>
            <a:ext cx="516707" cy="588292"/>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4000672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1165412" y="1661762"/>
            <a:ext cx="7347123" cy="1159800"/>
          </a:xfrm>
          <a:prstGeom prst="rect">
            <a:avLst/>
          </a:prstGeom>
        </p:spPr>
        <p:txBody>
          <a:bodyPr spcFirstLastPara="1" wrap="square" lIns="91425" tIns="91425" rIns="91425" bIns="91425" anchor="b" anchorCtr="0">
            <a:noAutofit/>
          </a:bodyPr>
          <a:lstStyle/>
          <a:p>
            <a:pPr lvl="0"/>
            <a:r>
              <a:rPr lang="en-US" dirty="0">
                <a:solidFill>
                  <a:schemeClr val="accent6">
                    <a:lumMod val="60000"/>
                    <a:lumOff val="40000"/>
                  </a:schemeClr>
                </a:solidFill>
              </a:rPr>
              <a:t>Week 4</a:t>
            </a:r>
            <a:br>
              <a:rPr lang="en-US" dirty="0">
                <a:solidFill>
                  <a:srgbClr val="FF0000"/>
                </a:solidFill>
              </a:rPr>
            </a:br>
            <a:r>
              <a:rPr lang="en-US" dirty="0"/>
              <a:t>Earthquakes &amp; Volcanoes</a:t>
            </a:r>
            <a:endParaRPr dirty="0"/>
          </a:p>
        </p:txBody>
      </p:sp>
      <p:sp>
        <p:nvSpPr>
          <p:cNvPr id="548" name="Google Shape;548;p15"/>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Developing background knowledge</a:t>
            </a:r>
            <a:endParaRPr dirty="0"/>
          </a:p>
        </p:txBody>
      </p:sp>
    </p:spTree>
    <p:extLst>
      <p:ext uri="{BB962C8B-B14F-4D97-AF65-F5344CB8AC3E}">
        <p14:creationId xmlns:p14="http://schemas.microsoft.com/office/powerpoint/2010/main" val="3629880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the different types of </a:t>
            </a:r>
            <a:r>
              <a:rPr lang="en" dirty="0">
                <a:solidFill>
                  <a:schemeClr val="accent6">
                    <a:lumMod val="60000"/>
                    <a:lumOff val="40000"/>
                  </a:schemeClr>
                </a:solidFill>
              </a:rPr>
              <a:t>ROCKS</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36</a:t>
            </a:fld>
            <a:endParaRPr/>
          </a:p>
        </p:txBody>
      </p:sp>
      <p:pic>
        <p:nvPicPr>
          <p:cNvPr id="4" name="Picture 3">
            <a:hlinkClick r:id="rId3"/>
            <a:extLst>
              <a:ext uri="{FF2B5EF4-FFF2-40B4-BE49-F238E27FC236}">
                <a16:creationId xmlns:a16="http://schemas.microsoft.com/office/drawing/2014/main" id="{80785CB4-BB13-564B-99F9-AA18C688F58C}"/>
              </a:ext>
            </a:extLst>
          </p:cNvPr>
          <p:cNvPicPr>
            <a:picLocks noChangeAspect="1"/>
          </p:cNvPicPr>
          <p:nvPr/>
        </p:nvPicPr>
        <p:blipFill>
          <a:blip r:embed="rId4"/>
          <a:stretch>
            <a:fillRect/>
          </a:stretch>
        </p:blipFill>
        <p:spPr>
          <a:xfrm>
            <a:off x="747925" y="1335741"/>
            <a:ext cx="5767057" cy="3171881"/>
          </a:xfrm>
          <a:prstGeom prst="rect">
            <a:avLst/>
          </a:prstGeom>
        </p:spPr>
      </p:pic>
    </p:spTree>
    <p:extLst>
      <p:ext uri="{BB962C8B-B14F-4D97-AF65-F5344CB8AC3E}">
        <p14:creationId xmlns:p14="http://schemas.microsoft.com/office/powerpoint/2010/main" val="1264033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521589" y="197865"/>
            <a:ext cx="7006546" cy="1110716"/>
          </a:xfrm>
          <a:prstGeom prst="rect">
            <a:avLst/>
          </a:prstGeom>
        </p:spPr>
        <p:txBody>
          <a:bodyPr spcFirstLastPara="1" wrap="square" lIns="91425" tIns="91425" rIns="91425" bIns="91425" anchor="b" anchorCtr="0">
            <a:noAutofit/>
          </a:bodyPr>
          <a:lstStyle/>
          <a:p>
            <a:pPr lvl="0"/>
            <a:r>
              <a:rPr lang="en" dirty="0"/>
              <a:t>What are the different types of </a:t>
            </a:r>
            <a:r>
              <a:rPr lang="en" dirty="0">
                <a:solidFill>
                  <a:schemeClr val="accent6">
                    <a:lumMod val="60000"/>
                    <a:lumOff val="40000"/>
                  </a:schemeClr>
                </a:solidFill>
              </a:rPr>
              <a:t>ROCKS</a:t>
            </a:r>
            <a:r>
              <a:rPr lang="en" dirty="0"/>
              <a:t>? Read this excerpt from an </a:t>
            </a:r>
            <a:r>
              <a:rPr lang="en" dirty="0">
                <a:hlinkClick r:id="rId3"/>
              </a:rPr>
              <a:t>ONLINE SOURCE </a:t>
            </a:r>
            <a:r>
              <a:rPr lang="en" dirty="0"/>
              <a:t>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37</a:t>
            </a:fld>
            <a:endParaRPr/>
          </a:p>
        </p:txBody>
      </p:sp>
      <p:sp>
        <p:nvSpPr>
          <p:cNvPr id="2" name="Rectangle 1">
            <a:extLst>
              <a:ext uri="{FF2B5EF4-FFF2-40B4-BE49-F238E27FC236}">
                <a16:creationId xmlns:a16="http://schemas.microsoft.com/office/drawing/2014/main" id="{33019552-15A1-F648-B819-6B7F07EA6649}"/>
              </a:ext>
            </a:extLst>
          </p:cNvPr>
          <p:cNvSpPr/>
          <p:nvPr/>
        </p:nvSpPr>
        <p:spPr>
          <a:xfrm>
            <a:off x="521589" y="1239361"/>
            <a:ext cx="6604503" cy="3108543"/>
          </a:xfrm>
          <a:prstGeom prst="rect">
            <a:avLst/>
          </a:prstGeom>
        </p:spPr>
        <p:txBody>
          <a:bodyPr wrap="square">
            <a:spAutoFit/>
          </a:bodyPr>
          <a:lstStyle/>
          <a:p>
            <a:r>
              <a:rPr lang="en-US" dirty="0">
                <a:latin typeface="Verdana" panose="020B0604030504040204" pitchFamily="34" charset="0"/>
              </a:rPr>
              <a:t>The three main types, or classes, of rock are </a:t>
            </a:r>
            <a:r>
              <a:rPr lang="en-US" b="1" dirty="0">
                <a:latin typeface="Verdana" panose="020B0604030504040204" pitchFamily="34" charset="0"/>
              </a:rPr>
              <a:t>sedimentary</a:t>
            </a:r>
            <a:r>
              <a:rPr lang="en-US" dirty="0">
                <a:latin typeface="Verdana" panose="020B0604030504040204" pitchFamily="34" charset="0"/>
              </a:rPr>
              <a:t>, </a:t>
            </a:r>
            <a:r>
              <a:rPr lang="en-US" b="1" dirty="0">
                <a:latin typeface="Verdana" panose="020B0604030504040204" pitchFamily="34" charset="0"/>
              </a:rPr>
              <a:t>metamorphic</a:t>
            </a:r>
            <a:r>
              <a:rPr lang="en-US" dirty="0">
                <a:latin typeface="Verdana" panose="020B0604030504040204" pitchFamily="34" charset="0"/>
              </a:rPr>
              <a:t>, and </a:t>
            </a:r>
            <a:r>
              <a:rPr lang="en-US" b="1" dirty="0">
                <a:latin typeface="Verdana" panose="020B0604030504040204" pitchFamily="34" charset="0"/>
              </a:rPr>
              <a:t>igneous</a:t>
            </a:r>
            <a:r>
              <a:rPr lang="en-US" dirty="0">
                <a:latin typeface="Verdana" panose="020B0604030504040204" pitchFamily="34" charset="0"/>
              </a:rPr>
              <a:t> and the differences among them have to do with how they are formed.</a:t>
            </a:r>
            <a:br>
              <a:rPr lang="en-US" dirty="0"/>
            </a:br>
            <a:br>
              <a:rPr lang="en-US" dirty="0"/>
            </a:br>
            <a:r>
              <a:rPr lang="en-US" b="1" dirty="0">
                <a:latin typeface="Verdana" panose="020B0604030504040204" pitchFamily="34" charset="0"/>
              </a:rPr>
              <a:t>Sedimentary</a:t>
            </a:r>
            <a:br>
              <a:rPr lang="en-US" dirty="0"/>
            </a:br>
            <a:r>
              <a:rPr lang="en-US" dirty="0">
                <a:latin typeface="Verdana" panose="020B0604030504040204" pitchFamily="34" charset="0"/>
              </a:rPr>
              <a:t>Sedimentary rocks are formed from particles of sand, shells, pebbles, and other fragments of material. Together, all these particles are called sediment. Gradually, the sediment accumulates in layers and over a long period of time hardens into rock. Generally, sedimentary rock is fairly soft and may break apart or crumble easily. You can often see sand, pebbles, or stones in the rock, and it is usually the only type that contains fossils.</a:t>
            </a:r>
            <a:br>
              <a:rPr lang="en-US" dirty="0"/>
            </a:br>
            <a:br>
              <a:rPr lang="en-US" dirty="0"/>
            </a:br>
            <a:r>
              <a:rPr lang="en-US" i="1" dirty="0">
                <a:latin typeface="Verdana" panose="020B0604030504040204" pitchFamily="34" charset="0"/>
              </a:rPr>
              <a:t>Examples of this rock type include conglomerate and limestone.</a:t>
            </a:r>
            <a:endParaRPr lang="en-US" i="1" dirty="0"/>
          </a:p>
        </p:txBody>
      </p:sp>
    </p:spTree>
    <p:extLst>
      <p:ext uri="{BB962C8B-B14F-4D97-AF65-F5344CB8AC3E}">
        <p14:creationId xmlns:p14="http://schemas.microsoft.com/office/powerpoint/2010/main" val="64101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521589" y="197865"/>
            <a:ext cx="7006546" cy="1110716"/>
          </a:xfrm>
          <a:prstGeom prst="rect">
            <a:avLst/>
          </a:prstGeom>
        </p:spPr>
        <p:txBody>
          <a:bodyPr spcFirstLastPara="1" wrap="square" lIns="91425" tIns="91425" rIns="91425" bIns="91425" anchor="b" anchorCtr="0">
            <a:noAutofit/>
          </a:bodyPr>
          <a:lstStyle/>
          <a:p>
            <a:pPr lvl="0"/>
            <a:r>
              <a:rPr lang="en" dirty="0"/>
              <a:t>What are the different types of </a:t>
            </a:r>
            <a:r>
              <a:rPr lang="en" dirty="0">
                <a:solidFill>
                  <a:schemeClr val="accent6">
                    <a:lumMod val="60000"/>
                    <a:lumOff val="40000"/>
                  </a:schemeClr>
                </a:solidFill>
              </a:rPr>
              <a:t>ROCKS</a:t>
            </a:r>
            <a:r>
              <a:rPr lang="en" dirty="0"/>
              <a:t>? Read this excerpt from an </a:t>
            </a:r>
            <a:r>
              <a:rPr lang="en" dirty="0">
                <a:hlinkClick r:id="rId3"/>
              </a:rPr>
              <a:t>ONLINE SOURCE </a:t>
            </a:r>
            <a:r>
              <a:rPr lang="en" dirty="0"/>
              <a:t>to learn more.  </a:t>
            </a:r>
            <a:r>
              <a:rPr lang="en" i="1" dirty="0"/>
              <a:t>(cont.)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38</a:t>
            </a:fld>
            <a:endParaRPr/>
          </a:p>
        </p:txBody>
      </p:sp>
      <p:sp>
        <p:nvSpPr>
          <p:cNvPr id="3" name="Rectangle 2">
            <a:extLst>
              <a:ext uri="{FF2B5EF4-FFF2-40B4-BE49-F238E27FC236}">
                <a16:creationId xmlns:a16="http://schemas.microsoft.com/office/drawing/2014/main" id="{8F7A7639-D232-CE48-92C3-2CB3F6404D55}"/>
              </a:ext>
            </a:extLst>
          </p:cNvPr>
          <p:cNvSpPr/>
          <p:nvPr/>
        </p:nvSpPr>
        <p:spPr>
          <a:xfrm>
            <a:off x="521589" y="1308581"/>
            <a:ext cx="6423434" cy="1815882"/>
          </a:xfrm>
          <a:prstGeom prst="rect">
            <a:avLst/>
          </a:prstGeom>
        </p:spPr>
        <p:txBody>
          <a:bodyPr wrap="square">
            <a:spAutoFit/>
          </a:bodyPr>
          <a:lstStyle/>
          <a:p>
            <a:r>
              <a:rPr lang="en-US" b="1" dirty="0">
                <a:latin typeface="Verdana" panose="020B0604030504040204" pitchFamily="34" charset="0"/>
              </a:rPr>
              <a:t>Metamorphic</a:t>
            </a:r>
            <a:br>
              <a:rPr lang="en-US" dirty="0"/>
            </a:br>
            <a:r>
              <a:rPr lang="en-US" dirty="0">
                <a:latin typeface="Verdana" panose="020B0604030504040204" pitchFamily="34" charset="0"/>
              </a:rPr>
              <a:t>Metamorphic rocks are formed under the surface of the earth from the metamorphosis (change) that occurs due to intense heat and pressure (squeezing). The rocks that result from these processes often have ribbonlike layers and may have shiny crystals, formed by minerals growing slowly over time, on their surface.</a:t>
            </a:r>
            <a:br>
              <a:rPr lang="en-US" dirty="0"/>
            </a:br>
            <a:br>
              <a:rPr lang="en-US" dirty="0"/>
            </a:br>
            <a:r>
              <a:rPr lang="en-US" i="1" dirty="0">
                <a:latin typeface="Verdana" panose="020B0604030504040204" pitchFamily="34" charset="0"/>
              </a:rPr>
              <a:t>Examples of this rock type include gneiss and marble.</a:t>
            </a:r>
            <a:endParaRPr lang="en-US" i="1" dirty="0"/>
          </a:p>
        </p:txBody>
      </p:sp>
    </p:spTree>
    <p:extLst>
      <p:ext uri="{BB962C8B-B14F-4D97-AF65-F5344CB8AC3E}">
        <p14:creationId xmlns:p14="http://schemas.microsoft.com/office/powerpoint/2010/main" val="4088371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521589" y="197865"/>
            <a:ext cx="7006546" cy="1110716"/>
          </a:xfrm>
          <a:prstGeom prst="rect">
            <a:avLst/>
          </a:prstGeom>
        </p:spPr>
        <p:txBody>
          <a:bodyPr spcFirstLastPara="1" wrap="square" lIns="91425" tIns="91425" rIns="91425" bIns="91425" anchor="b" anchorCtr="0">
            <a:noAutofit/>
          </a:bodyPr>
          <a:lstStyle/>
          <a:p>
            <a:pPr lvl="0"/>
            <a:r>
              <a:rPr lang="en" dirty="0"/>
              <a:t>What are the different types of </a:t>
            </a:r>
            <a:r>
              <a:rPr lang="en" dirty="0">
                <a:solidFill>
                  <a:schemeClr val="accent6">
                    <a:lumMod val="60000"/>
                    <a:lumOff val="40000"/>
                  </a:schemeClr>
                </a:solidFill>
              </a:rPr>
              <a:t>ROCKS</a:t>
            </a:r>
            <a:r>
              <a:rPr lang="en" dirty="0"/>
              <a:t>? Read this excerpt from an </a:t>
            </a:r>
            <a:r>
              <a:rPr lang="en" dirty="0">
                <a:hlinkClick r:id="rId3"/>
              </a:rPr>
              <a:t>ONLINE SOURCE </a:t>
            </a:r>
            <a:r>
              <a:rPr lang="en" dirty="0"/>
              <a:t>to learn more.  </a:t>
            </a:r>
            <a:r>
              <a:rPr lang="en" i="1" dirty="0"/>
              <a:t>(cont.)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39</a:t>
            </a:fld>
            <a:endParaRPr/>
          </a:p>
        </p:txBody>
      </p:sp>
      <p:sp>
        <p:nvSpPr>
          <p:cNvPr id="2" name="Rectangle 1">
            <a:extLst>
              <a:ext uri="{FF2B5EF4-FFF2-40B4-BE49-F238E27FC236}">
                <a16:creationId xmlns:a16="http://schemas.microsoft.com/office/drawing/2014/main" id="{ADFD9452-5A2C-3447-B3F2-B7E4725C75D8}"/>
              </a:ext>
            </a:extLst>
          </p:cNvPr>
          <p:cNvSpPr/>
          <p:nvPr/>
        </p:nvSpPr>
        <p:spPr>
          <a:xfrm>
            <a:off x="448147" y="1308581"/>
            <a:ext cx="6858000" cy="2031325"/>
          </a:xfrm>
          <a:prstGeom prst="rect">
            <a:avLst/>
          </a:prstGeom>
        </p:spPr>
        <p:txBody>
          <a:bodyPr wrap="square">
            <a:spAutoFit/>
          </a:bodyPr>
          <a:lstStyle/>
          <a:p>
            <a:r>
              <a:rPr lang="en-US" b="1" dirty="0">
                <a:latin typeface="Verdana" panose="020B0604030504040204" pitchFamily="34" charset="0"/>
              </a:rPr>
              <a:t>Igneous</a:t>
            </a:r>
            <a:br>
              <a:rPr lang="en-US" dirty="0"/>
            </a:br>
            <a:r>
              <a:rPr lang="en-US" dirty="0">
                <a:latin typeface="Verdana" panose="020B0604030504040204" pitchFamily="34" charset="0"/>
              </a:rPr>
              <a:t>Igneous rocks are formed when magma (molten rock deep within the earth) cools and hardens. Sometimes the magma cools inside the earth, and other times it erupts onto the surface from volcanoes (in this case, it is called lava). When lava cools very quickly, no crystals form and the rock looks shiny and glasslike. Sometimes gas bubbles are trapped in the rock during the cooling process, leaving tiny holes and spaces in the rock.</a:t>
            </a:r>
            <a:br>
              <a:rPr lang="en-US" dirty="0"/>
            </a:br>
            <a:br>
              <a:rPr lang="en-US" i="1" dirty="0"/>
            </a:br>
            <a:r>
              <a:rPr lang="en-US" i="1" dirty="0">
                <a:latin typeface="Verdana" panose="020B0604030504040204" pitchFamily="34" charset="0"/>
              </a:rPr>
              <a:t>Examples of this rock type include basalt and obsidian.</a:t>
            </a:r>
            <a:endParaRPr lang="en-US" i="1" dirty="0"/>
          </a:p>
        </p:txBody>
      </p:sp>
    </p:spTree>
    <p:extLst>
      <p:ext uri="{BB962C8B-B14F-4D97-AF65-F5344CB8AC3E}">
        <p14:creationId xmlns:p14="http://schemas.microsoft.com/office/powerpoint/2010/main" val="2187531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planets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a:t>
            </a:fld>
            <a:endParaRPr lang="en"/>
          </a:p>
        </p:txBody>
      </p:sp>
      <p:pic>
        <p:nvPicPr>
          <p:cNvPr id="5" name="Picture 4">
            <a:extLst>
              <a:ext uri="{FF2B5EF4-FFF2-40B4-BE49-F238E27FC236}">
                <a16:creationId xmlns:a16="http://schemas.microsoft.com/office/drawing/2014/main" id="{F6373B2E-E7CB-F54D-9793-D82B48E3FFE3}"/>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4277235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521589" y="197865"/>
            <a:ext cx="7006546" cy="1110716"/>
          </a:xfrm>
          <a:prstGeom prst="rect">
            <a:avLst/>
          </a:prstGeom>
        </p:spPr>
        <p:txBody>
          <a:bodyPr spcFirstLastPara="1" wrap="square" lIns="91425" tIns="91425" rIns="91425" bIns="91425" anchor="b" anchorCtr="0">
            <a:noAutofit/>
          </a:bodyPr>
          <a:lstStyle/>
          <a:p>
            <a:pPr lvl="0"/>
            <a:r>
              <a:rPr lang="en" dirty="0"/>
              <a:t>What are the different types of </a:t>
            </a:r>
            <a:r>
              <a:rPr lang="en" dirty="0">
                <a:solidFill>
                  <a:schemeClr val="accent6">
                    <a:lumMod val="60000"/>
                    <a:lumOff val="40000"/>
                  </a:schemeClr>
                </a:solidFill>
              </a:rPr>
              <a:t>ROCKS</a:t>
            </a:r>
            <a:r>
              <a:rPr lang="en" dirty="0"/>
              <a:t>? Learn more by exploring this interactive rock collection activity online.  Click below.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40</a:t>
            </a:fld>
            <a:endParaRPr/>
          </a:p>
        </p:txBody>
      </p:sp>
      <p:pic>
        <p:nvPicPr>
          <p:cNvPr id="4" name="Picture 3">
            <a:hlinkClick r:id="rId3"/>
            <a:extLst>
              <a:ext uri="{FF2B5EF4-FFF2-40B4-BE49-F238E27FC236}">
                <a16:creationId xmlns:a16="http://schemas.microsoft.com/office/drawing/2014/main" id="{E43753AB-1878-1146-8617-C6E6411A842E}"/>
              </a:ext>
            </a:extLst>
          </p:cNvPr>
          <p:cNvPicPr>
            <a:picLocks noChangeAspect="1"/>
          </p:cNvPicPr>
          <p:nvPr/>
        </p:nvPicPr>
        <p:blipFill>
          <a:blip r:embed="rId4"/>
          <a:stretch>
            <a:fillRect/>
          </a:stretch>
        </p:blipFill>
        <p:spPr>
          <a:xfrm>
            <a:off x="521589" y="1158843"/>
            <a:ext cx="6067964" cy="3495769"/>
          </a:xfrm>
          <a:prstGeom prst="rect">
            <a:avLst/>
          </a:prstGeom>
        </p:spPr>
      </p:pic>
    </p:spTree>
    <p:extLst>
      <p:ext uri="{BB962C8B-B14F-4D97-AF65-F5344CB8AC3E}">
        <p14:creationId xmlns:p14="http://schemas.microsoft.com/office/powerpoint/2010/main" val="680908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295835" y="225025"/>
            <a:ext cx="7404847" cy="857400"/>
          </a:xfrm>
        </p:spPr>
        <p:txBody>
          <a:bodyPr/>
          <a:lstStyle/>
          <a:p>
            <a:r>
              <a:rPr lang="en-US" dirty="0"/>
              <a:t>Check out these photos of </a:t>
            </a:r>
            <a:r>
              <a:rPr lang="en-US" b="1" dirty="0">
                <a:solidFill>
                  <a:schemeClr val="accent6">
                    <a:lumMod val="60000"/>
                    <a:lumOff val="40000"/>
                  </a:schemeClr>
                </a:solidFill>
              </a:rPr>
              <a:t>VARIOUS ROCKS</a:t>
            </a:r>
            <a:r>
              <a:rPr lang="en-US" dirty="0"/>
              <a:t>. 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41</a:t>
            </a:fld>
            <a:endParaRPr lang="en"/>
          </a:p>
        </p:txBody>
      </p:sp>
      <p:pic>
        <p:nvPicPr>
          <p:cNvPr id="3" name="Picture 2">
            <a:extLst>
              <a:ext uri="{FF2B5EF4-FFF2-40B4-BE49-F238E27FC236}">
                <a16:creationId xmlns:a16="http://schemas.microsoft.com/office/drawing/2014/main" id="{6832D182-CA8E-6641-9F95-846EC938C809}"/>
              </a:ext>
            </a:extLst>
          </p:cNvPr>
          <p:cNvPicPr>
            <a:picLocks noChangeAspect="1"/>
          </p:cNvPicPr>
          <p:nvPr/>
        </p:nvPicPr>
        <p:blipFill>
          <a:blip r:embed="rId2"/>
          <a:stretch>
            <a:fillRect/>
          </a:stretch>
        </p:blipFill>
        <p:spPr>
          <a:xfrm>
            <a:off x="364969" y="1219483"/>
            <a:ext cx="4056801" cy="2704534"/>
          </a:xfrm>
          <a:prstGeom prst="rect">
            <a:avLst/>
          </a:prstGeom>
        </p:spPr>
      </p:pic>
      <p:pic>
        <p:nvPicPr>
          <p:cNvPr id="5" name="Picture 4">
            <a:extLst>
              <a:ext uri="{FF2B5EF4-FFF2-40B4-BE49-F238E27FC236}">
                <a16:creationId xmlns:a16="http://schemas.microsoft.com/office/drawing/2014/main" id="{FFA06CA5-A2DA-434A-9ED3-3D14DDF2CDD5}"/>
              </a:ext>
            </a:extLst>
          </p:cNvPr>
          <p:cNvPicPr>
            <a:picLocks noChangeAspect="1"/>
          </p:cNvPicPr>
          <p:nvPr/>
        </p:nvPicPr>
        <p:blipFill>
          <a:blip r:embed="rId3"/>
          <a:stretch>
            <a:fillRect/>
          </a:stretch>
        </p:blipFill>
        <p:spPr>
          <a:xfrm>
            <a:off x="4572000" y="1219483"/>
            <a:ext cx="2779604" cy="2378106"/>
          </a:xfrm>
          <a:prstGeom prst="rect">
            <a:avLst/>
          </a:prstGeom>
        </p:spPr>
      </p:pic>
      <p:pic>
        <p:nvPicPr>
          <p:cNvPr id="6" name="Picture 5">
            <a:extLst>
              <a:ext uri="{FF2B5EF4-FFF2-40B4-BE49-F238E27FC236}">
                <a16:creationId xmlns:a16="http://schemas.microsoft.com/office/drawing/2014/main" id="{81F0980E-3F18-1946-A36E-75261D77D588}"/>
              </a:ext>
            </a:extLst>
          </p:cNvPr>
          <p:cNvPicPr>
            <a:picLocks noChangeAspect="1"/>
          </p:cNvPicPr>
          <p:nvPr/>
        </p:nvPicPr>
        <p:blipFill>
          <a:blip r:embed="rId4"/>
          <a:stretch>
            <a:fillRect/>
          </a:stretch>
        </p:blipFill>
        <p:spPr>
          <a:xfrm>
            <a:off x="639319" y="3098617"/>
            <a:ext cx="2909755" cy="1924915"/>
          </a:xfrm>
          <a:prstGeom prst="rect">
            <a:avLst/>
          </a:prstGeom>
        </p:spPr>
      </p:pic>
      <p:pic>
        <p:nvPicPr>
          <p:cNvPr id="8" name="Picture 7">
            <a:extLst>
              <a:ext uri="{FF2B5EF4-FFF2-40B4-BE49-F238E27FC236}">
                <a16:creationId xmlns:a16="http://schemas.microsoft.com/office/drawing/2014/main" id="{90370C33-64BD-9247-92E8-65D258540207}"/>
              </a:ext>
            </a:extLst>
          </p:cNvPr>
          <p:cNvPicPr>
            <a:picLocks noChangeAspect="1"/>
          </p:cNvPicPr>
          <p:nvPr/>
        </p:nvPicPr>
        <p:blipFill>
          <a:blip r:embed="rId5"/>
          <a:stretch>
            <a:fillRect/>
          </a:stretch>
        </p:blipFill>
        <p:spPr>
          <a:xfrm>
            <a:off x="5252802" y="4061074"/>
            <a:ext cx="1417999" cy="939030"/>
          </a:xfrm>
          <a:prstGeom prst="rect">
            <a:avLst/>
          </a:prstGeom>
        </p:spPr>
      </p:pic>
    </p:spTree>
    <p:extLst>
      <p:ext uri="{BB962C8B-B14F-4D97-AF65-F5344CB8AC3E}">
        <p14:creationId xmlns:p14="http://schemas.microsoft.com/office/powerpoint/2010/main" val="2358153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causes </a:t>
            </a:r>
            <a:r>
              <a:rPr lang="en" dirty="0">
                <a:solidFill>
                  <a:schemeClr val="accent6">
                    <a:lumMod val="60000"/>
                    <a:lumOff val="40000"/>
                  </a:schemeClr>
                </a:solidFill>
              </a:rPr>
              <a:t>EARTHQUAKES</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42</a:t>
            </a:fld>
            <a:endParaRPr/>
          </a:p>
        </p:txBody>
      </p:sp>
      <p:pic>
        <p:nvPicPr>
          <p:cNvPr id="3" name="Picture 2">
            <a:hlinkClick r:id="rId3"/>
            <a:extLst>
              <a:ext uri="{FF2B5EF4-FFF2-40B4-BE49-F238E27FC236}">
                <a16:creationId xmlns:a16="http://schemas.microsoft.com/office/drawing/2014/main" id="{66551035-EB63-4648-A370-54F6C795CBA3}"/>
              </a:ext>
            </a:extLst>
          </p:cNvPr>
          <p:cNvPicPr>
            <a:picLocks noChangeAspect="1"/>
          </p:cNvPicPr>
          <p:nvPr/>
        </p:nvPicPr>
        <p:blipFill>
          <a:blip r:embed="rId4"/>
          <a:stretch>
            <a:fillRect/>
          </a:stretch>
        </p:blipFill>
        <p:spPr>
          <a:xfrm>
            <a:off x="639319" y="1335741"/>
            <a:ext cx="6459099" cy="2747372"/>
          </a:xfrm>
          <a:prstGeom prst="rect">
            <a:avLst/>
          </a:prstGeom>
        </p:spPr>
      </p:pic>
    </p:spTree>
    <p:extLst>
      <p:ext uri="{BB962C8B-B14F-4D97-AF65-F5344CB8AC3E}">
        <p14:creationId xmlns:p14="http://schemas.microsoft.com/office/powerpoint/2010/main" val="2716825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lvl="0"/>
            <a:r>
              <a:rPr lang="en" dirty="0"/>
              <a:t>What causes </a:t>
            </a:r>
            <a:r>
              <a:rPr lang="en" dirty="0">
                <a:solidFill>
                  <a:schemeClr val="accent6">
                    <a:lumMod val="60000"/>
                    <a:lumOff val="40000"/>
                  </a:schemeClr>
                </a:solidFill>
              </a:rPr>
              <a:t>EARTHQUAKES</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43</a:t>
            </a:fld>
            <a:endParaRPr/>
          </a:p>
        </p:txBody>
      </p:sp>
      <p:sp>
        <p:nvSpPr>
          <p:cNvPr id="4" name="Google Shape;559;p17">
            <a:extLst>
              <a:ext uri="{FF2B5EF4-FFF2-40B4-BE49-F238E27FC236}">
                <a16:creationId xmlns:a16="http://schemas.microsoft.com/office/drawing/2014/main" id="{12712736-C6C3-0B4A-87AF-61F79D5FF676}"/>
              </a:ext>
            </a:extLst>
          </p:cNvPr>
          <p:cNvSpPr txBox="1">
            <a:spLocks/>
          </p:cNvSpPr>
          <p:nvPr/>
        </p:nvSpPr>
        <p:spPr>
          <a:xfrm>
            <a:off x="639319" y="2337367"/>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t>An </a:t>
            </a:r>
            <a:r>
              <a:rPr lang="en-US" dirty="0">
                <a:solidFill>
                  <a:schemeClr val="accent6">
                    <a:lumMod val="60000"/>
                    <a:lumOff val="40000"/>
                  </a:schemeClr>
                </a:solidFill>
              </a:rPr>
              <a:t>EARTHQUAKE </a:t>
            </a:r>
            <a:r>
              <a:rPr lang="en-US" dirty="0"/>
              <a:t>is caused by the movement of tectonic plates. Earth’s crust is made up of tectonic plates that sit atop the earth’s slowly flowing mantle. The tectonic plates bump and slide within the earth’s crust very slowly. When these tectonic plates bump into one another, an earthquake can occur. </a:t>
            </a:r>
            <a:br>
              <a:rPr lang="en-US" dirty="0"/>
            </a:br>
            <a:endParaRPr lang="en-US" dirty="0"/>
          </a:p>
        </p:txBody>
      </p:sp>
    </p:spTree>
    <p:extLst>
      <p:ext uri="{BB962C8B-B14F-4D97-AF65-F5344CB8AC3E}">
        <p14:creationId xmlns:p14="http://schemas.microsoft.com/office/powerpoint/2010/main" val="4228402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lvl="0"/>
            <a:r>
              <a:rPr lang="en" dirty="0"/>
              <a:t>How to stay safe during </a:t>
            </a:r>
            <a:r>
              <a:rPr lang="en" dirty="0">
                <a:solidFill>
                  <a:schemeClr val="accent6">
                    <a:lumMod val="60000"/>
                    <a:lumOff val="40000"/>
                  </a:schemeClr>
                </a:solidFill>
              </a:rPr>
              <a:t>EARTHQUAKES</a:t>
            </a:r>
            <a:r>
              <a:rPr lang="en" dirty="0"/>
              <a:t>? Explore this online activity to learn more.</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44</a:t>
            </a:fld>
            <a:endParaRPr/>
          </a:p>
        </p:txBody>
      </p:sp>
      <p:pic>
        <p:nvPicPr>
          <p:cNvPr id="3" name="Picture 2">
            <a:hlinkClick r:id="rId3"/>
            <a:extLst>
              <a:ext uri="{FF2B5EF4-FFF2-40B4-BE49-F238E27FC236}">
                <a16:creationId xmlns:a16="http://schemas.microsoft.com/office/drawing/2014/main" id="{C83BAF12-D113-1F4D-9FF1-920AEEBD341B}"/>
              </a:ext>
            </a:extLst>
          </p:cNvPr>
          <p:cNvPicPr>
            <a:picLocks noChangeAspect="1"/>
          </p:cNvPicPr>
          <p:nvPr/>
        </p:nvPicPr>
        <p:blipFill>
          <a:blip r:embed="rId4"/>
          <a:stretch>
            <a:fillRect/>
          </a:stretch>
        </p:blipFill>
        <p:spPr>
          <a:xfrm>
            <a:off x="747925" y="1227154"/>
            <a:ext cx="5328239" cy="3237336"/>
          </a:xfrm>
          <a:prstGeom prst="rect">
            <a:avLst/>
          </a:prstGeom>
        </p:spPr>
      </p:pic>
    </p:spTree>
    <p:extLst>
      <p:ext uri="{BB962C8B-B14F-4D97-AF65-F5344CB8AC3E}">
        <p14:creationId xmlns:p14="http://schemas.microsoft.com/office/powerpoint/2010/main" val="386705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lvl="0"/>
            <a:r>
              <a:rPr lang="en" dirty="0"/>
              <a:t>How to stay safe during </a:t>
            </a:r>
            <a:r>
              <a:rPr lang="en" dirty="0">
                <a:solidFill>
                  <a:schemeClr val="accent6">
                    <a:lumMod val="60000"/>
                    <a:lumOff val="40000"/>
                  </a:schemeClr>
                </a:solidFill>
              </a:rPr>
              <a:t>NATURAL DISASTER</a:t>
            </a:r>
            <a:r>
              <a:rPr lang="en" dirty="0"/>
              <a:t>? </a:t>
            </a:r>
            <a:br>
              <a:rPr lang="en" dirty="0"/>
            </a:br>
            <a:r>
              <a:rPr lang="en" dirty="0"/>
              <a:t>Explore this online activity to learn more.</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45</a:t>
            </a:fld>
            <a:endParaRPr/>
          </a:p>
        </p:txBody>
      </p:sp>
      <p:pic>
        <p:nvPicPr>
          <p:cNvPr id="4" name="Picture 3">
            <a:hlinkClick r:id="rId3"/>
            <a:extLst>
              <a:ext uri="{FF2B5EF4-FFF2-40B4-BE49-F238E27FC236}">
                <a16:creationId xmlns:a16="http://schemas.microsoft.com/office/drawing/2014/main" id="{82AF780A-C3C1-3C41-9026-2C3E57F0538B}"/>
              </a:ext>
            </a:extLst>
          </p:cNvPr>
          <p:cNvPicPr>
            <a:picLocks noChangeAspect="1"/>
          </p:cNvPicPr>
          <p:nvPr/>
        </p:nvPicPr>
        <p:blipFill>
          <a:blip r:embed="rId4"/>
          <a:stretch>
            <a:fillRect/>
          </a:stretch>
        </p:blipFill>
        <p:spPr>
          <a:xfrm>
            <a:off x="639319" y="1179063"/>
            <a:ext cx="6337426" cy="3439407"/>
          </a:xfrm>
          <a:prstGeom prst="rect">
            <a:avLst/>
          </a:prstGeom>
        </p:spPr>
      </p:pic>
    </p:spTree>
    <p:extLst>
      <p:ext uri="{BB962C8B-B14F-4D97-AF65-F5344CB8AC3E}">
        <p14:creationId xmlns:p14="http://schemas.microsoft.com/office/powerpoint/2010/main" val="2392184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295835" y="225025"/>
            <a:ext cx="7404847" cy="857400"/>
          </a:xfrm>
        </p:spPr>
        <p:txBody>
          <a:bodyPr/>
          <a:lstStyle/>
          <a:p>
            <a:r>
              <a:rPr lang="en-US" dirty="0"/>
              <a:t>Check out these photos of </a:t>
            </a:r>
            <a:r>
              <a:rPr lang="en-US" b="1" dirty="0">
                <a:solidFill>
                  <a:schemeClr val="accent6">
                    <a:lumMod val="60000"/>
                    <a:lumOff val="40000"/>
                  </a:schemeClr>
                </a:solidFill>
              </a:rPr>
              <a:t>EARTHQUAKES</a:t>
            </a:r>
            <a:r>
              <a:rPr lang="en-US" dirty="0"/>
              <a:t>. 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46</a:t>
            </a:fld>
            <a:endParaRPr lang="en"/>
          </a:p>
        </p:txBody>
      </p:sp>
      <p:pic>
        <p:nvPicPr>
          <p:cNvPr id="3" name="Picture 2">
            <a:extLst>
              <a:ext uri="{FF2B5EF4-FFF2-40B4-BE49-F238E27FC236}">
                <a16:creationId xmlns:a16="http://schemas.microsoft.com/office/drawing/2014/main" id="{944F5298-3EBB-094A-874E-8978C02DB24C}"/>
              </a:ext>
            </a:extLst>
          </p:cNvPr>
          <p:cNvPicPr>
            <a:picLocks noChangeAspect="1"/>
          </p:cNvPicPr>
          <p:nvPr/>
        </p:nvPicPr>
        <p:blipFill>
          <a:blip r:embed="rId2"/>
          <a:stretch>
            <a:fillRect/>
          </a:stretch>
        </p:blipFill>
        <p:spPr>
          <a:xfrm>
            <a:off x="4680641" y="1277104"/>
            <a:ext cx="2752819" cy="2752819"/>
          </a:xfrm>
          <a:prstGeom prst="rect">
            <a:avLst/>
          </a:prstGeom>
        </p:spPr>
      </p:pic>
      <p:pic>
        <p:nvPicPr>
          <p:cNvPr id="5" name="Picture 4">
            <a:extLst>
              <a:ext uri="{FF2B5EF4-FFF2-40B4-BE49-F238E27FC236}">
                <a16:creationId xmlns:a16="http://schemas.microsoft.com/office/drawing/2014/main" id="{0B89E4AE-324C-1C4D-AD4B-83A90A14C149}"/>
              </a:ext>
            </a:extLst>
          </p:cNvPr>
          <p:cNvPicPr>
            <a:picLocks noChangeAspect="1"/>
          </p:cNvPicPr>
          <p:nvPr/>
        </p:nvPicPr>
        <p:blipFill>
          <a:blip r:embed="rId3"/>
          <a:stretch>
            <a:fillRect/>
          </a:stretch>
        </p:blipFill>
        <p:spPr>
          <a:xfrm>
            <a:off x="829905" y="3103529"/>
            <a:ext cx="4680727" cy="1852788"/>
          </a:xfrm>
          <a:prstGeom prst="rect">
            <a:avLst/>
          </a:prstGeom>
        </p:spPr>
      </p:pic>
      <p:pic>
        <p:nvPicPr>
          <p:cNvPr id="6" name="Picture 5">
            <a:extLst>
              <a:ext uri="{FF2B5EF4-FFF2-40B4-BE49-F238E27FC236}">
                <a16:creationId xmlns:a16="http://schemas.microsoft.com/office/drawing/2014/main" id="{6DEFFF5E-A113-BF44-9D71-7F676601415A}"/>
              </a:ext>
            </a:extLst>
          </p:cNvPr>
          <p:cNvPicPr>
            <a:picLocks noChangeAspect="1"/>
          </p:cNvPicPr>
          <p:nvPr/>
        </p:nvPicPr>
        <p:blipFill>
          <a:blip r:embed="rId4"/>
          <a:stretch>
            <a:fillRect/>
          </a:stretch>
        </p:blipFill>
        <p:spPr>
          <a:xfrm>
            <a:off x="295835" y="1250509"/>
            <a:ext cx="3611452" cy="2033525"/>
          </a:xfrm>
          <a:prstGeom prst="rect">
            <a:avLst/>
          </a:prstGeom>
        </p:spPr>
      </p:pic>
    </p:spTree>
    <p:extLst>
      <p:ext uri="{BB962C8B-B14F-4D97-AF65-F5344CB8AC3E}">
        <p14:creationId xmlns:p14="http://schemas.microsoft.com/office/powerpoint/2010/main" val="2374192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causes </a:t>
            </a:r>
            <a:r>
              <a:rPr lang="en" dirty="0">
                <a:solidFill>
                  <a:schemeClr val="accent6">
                    <a:lumMod val="60000"/>
                    <a:lumOff val="40000"/>
                  </a:schemeClr>
                </a:solidFill>
              </a:rPr>
              <a:t>VOLCANOES</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47</a:t>
            </a:fld>
            <a:endParaRPr/>
          </a:p>
        </p:txBody>
      </p:sp>
      <p:pic>
        <p:nvPicPr>
          <p:cNvPr id="3" name="Picture 2">
            <a:hlinkClick r:id="rId3"/>
            <a:extLst>
              <a:ext uri="{FF2B5EF4-FFF2-40B4-BE49-F238E27FC236}">
                <a16:creationId xmlns:a16="http://schemas.microsoft.com/office/drawing/2014/main" id="{7CF9B9BB-E04B-544A-9BF2-87CA16E7A1F3}"/>
              </a:ext>
            </a:extLst>
          </p:cNvPr>
          <p:cNvPicPr>
            <a:picLocks noChangeAspect="1"/>
          </p:cNvPicPr>
          <p:nvPr/>
        </p:nvPicPr>
        <p:blipFill>
          <a:blip r:embed="rId4"/>
          <a:stretch>
            <a:fillRect/>
          </a:stretch>
        </p:blipFill>
        <p:spPr>
          <a:xfrm>
            <a:off x="639319" y="1335741"/>
            <a:ext cx="6496225" cy="2755127"/>
          </a:xfrm>
          <a:prstGeom prst="rect">
            <a:avLst/>
          </a:prstGeom>
        </p:spPr>
      </p:pic>
    </p:spTree>
    <p:extLst>
      <p:ext uri="{BB962C8B-B14F-4D97-AF65-F5344CB8AC3E}">
        <p14:creationId xmlns:p14="http://schemas.microsoft.com/office/powerpoint/2010/main" val="3038393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lvl="0"/>
            <a:r>
              <a:rPr lang="en" dirty="0"/>
              <a:t>What causes </a:t>
            </a:r>
            <a:r>
              <a:rPr lang="en" dirty="0">
                <a:solidFill>
                  <a:schemeClr val="accent6">
                    <a:lumMod val="60000"/>
                    <a:lumOff val="40000"/>
                  </a:schemeClr>
                </a:solidFill>
              </a:rPr>
              <a:t>VOLCANOES</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48</a:t>
            </a:fld>
            <a:endParaRPr/>
          </a:p>
        </p:txBody>
      </p:sp>
      <p:sp>
        <p:nvSpPr>
          <p:cNvPr id="4" name="Google Shape;559;p17">
            <a:extLst>
              <a:ext uri="{FF2B5EF4-FFF2-40B4-BE49-F238E27FC236}">
                <a16:creationId xmlns:a16="http://schemas.microsoft.com/office/drawing/2014/main" id="{A3434110-51E4-2442-8315-151680A8484E}"/>
              </a:ext>
            </a:extLst>
          </p:cNvPr>
          <p:cNvSpPr txBox="1">
            <a:spLocks/>
          </p:cNvSpPr>
          <p:nvPr/>
        </p:nvSpPr>
        <p:spPr>
          <a:xfrm>
            <a:off x="747925" y="2016392"/>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t>A </a:t>
            </a:r>
            <a:r>
              <a:rPr lang="en-US" dirty="0">
                <a:solidFill>
                  <a:schemeClr val="accent6">
                    <a:lumMod val="60000"/>
                    <a:lumOff val="40000"/>
                  </a:schemeClr>
                </a:solidFill>
              </a:rPr>
              <a:t>VOLCANOE </a:t>
            </a:r>
            <a:r>
              <a:rPr lang="en-US" dirty="0"/>
              <a:t>is a vent in the earth's crust that allows rock fragments, magma (lava), hot vapor and gases to be erupted. Volcanoes are formed when tectonic plates within the earth’s crust push into each other. </a:t>
            </a:r>
          </a:p>
          <a:p>
            <a:endParaRPr lang="en-US" dirty="0"/>
          </a:p>
          <a:p>
            <a:r>
              <a:rPr lang="en-US" dirty="0">
                <a:hlinkClick r:id="rId3"/>
              </a:rPr>
              <a:t>CLICK HERE </a:t>
            </a:r>
            <a:r>
              <a:rPr lang="en-US" dirty="0"/>
              <a:t>for more resources. </a:t>
            </a:r>
          </a:p>
        </p:txBody>
      </p:sp>
    </p:spTree>
    <p:extLst>
      <p:ext uri="{BB962C8B-B14F-4D97-AF65-F5344CB8AC3E}">
        <p14:creationId xmlns:p14="http://schemas.microsoft.com/office/powerpoint/2010/main" val="408690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295835" y="225025"/>
            <a:ext cx="7404847" cy="857400"/>
          </a:xfrm>
        </p:spPr>
        <p:txBody>
          <a:bodyPr/>
          <a:lstStyle/>
          <a:p>
            <a:r>
              <a:rPr lang="en-US" dirty="0"/>
              <a:t>Check out these photos of </a:t>
            </a:r>
            <a:r>
              <a:rPr lang="en-US" b="1" dirty="0">
                <a:solidFill>
                  <a:schemeClr val="accent6">
                    <a:lumMod val="60000"/>
                    <a:lumOff val="40000"/>
                  </a:schemeClr>
                </a:solidFill>
              </a:rPr>
              <a:t>VOLCANOES</a:t>
            </a:r>
            <a:r>
              <a:rPr lang="en-US" dirty="0"/>
              <a:t>. 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49</a:t>
            </a:fld>
            <a:endParaRPr lang="en"/>
          </a:p>
        </p:txBody>
      </p:sp>
      <p:pic>
        <p:nvPicPr>
          <p:cNvPr id="6" name="Picture 5">
            <a:extLst>
              <a:ext uri="{FF2B5EF4-FFF2-40B4-BE49-F238E27FC236}">
                <a16:creationId xmlns:a16="http://schemas.microsoft.com/office/drawing/2014/main" id="{8D0FD3D3-71CA-364D-8EC1-A916A0EF4C66}"/>
              </a:ext>
            </a:extLst>
          </p:cNvPr>
          <p:cNvPicPr>
            <a:picLocks noChangeAspect="1"/>
          </p:cNvPicPr>
          <p:nvPr/>
        </p:nvPicPr>
        <p:blipFill>
          <a:blip r:embed="rId2"/>
          <a:stretch>
            <a:fillRect/>
          </a:stretch>
        </p:blipFill>
        <p:spPr>
          <a:xfrm>
            <a:off x="364969" y="1156390"/>
            <a:ext cx="4744865" cy="3163243"/>
          </a:xfrm>
          <a:prstGeom prst="rect">
            <a:avLst/>
          </a:prstGeom>
        </p:spPr>
      </p:pic>
      <p:pic>
        <p:nvPicPr>
          <p:cNvPr id="7" name="Picture 6">
            <a:extLst>
              <a:ext uri="{FF2B5EF4-FFF2-40B4-BE49-F238E27FC236}">
                <a16:creationId xmlns:a16="http://schemas.microsoft.com/office/drawing/2014/main" id="{29DA0E02-71FE-7840-A2D5-81C45ECB3747}"/>
              </a:ext>
            </a:extLst>
          </p:cNvPr>
          <p:cNvPicPr>
            <a:picLocks noChangeAspect="1"/>
          </p:cNvPicPr>
          <p:nvPr/>
        </p:nvPicPr>
        <p:blipFill>
          <a:blip r:embed="rId3"/>
          <a:stretch>
            <a:fillRect/>
          </a:stretch>
        </p:blipFill>
        <p:spPr>
          <a:xfrm>
            <a:off x="3150606" y="2462607"/>
            <a:ext cx="4144741" cy="2611683"/>
          </a:xfrm>
          <a:prstGeom prst="rect">
            <a:avLst/>
          </a:prstGeom>
        </p:spPr>
      </p:pic>
      <p:pic>
        <p:nvPicPr>
          <p:cNvPr id="8" name="Picture 7">
            <a:extLst>
              <a:ext uri="{FF2B5EF4-FFF2-40B4-BE49-F238E27FC236}">
                <a16:creationId xmlns:a16="http://schemas.microsoft.com/office/drawing/2014/main" id="{01343079-583B-164F-8608-DE669D4DD075}"/>
              </a:ext>
            </a:extLst>
          </p:cNvPr>
          <p:cNvPicPr>
            <a:picLocks noChangeAspect="1"/>
          </p:cNvPicPr>
          <p:nvPr/>
        </p:nvPicPr>
        <p:blipFill>
          <a:blip r:embed="rId4"/>
          <a:stretch>
            <a:fillRect/>
          </a:stretch>
        </p:blipFill>
        <p:spPr>
          <a:xfrm>
            <a:off x="5603340" y="1156390"/>
            <a:ext cx="3031401" cy="2273551"/>
          </a:xfrm>
          <a:prstGeom prst="rect">
            <a:avLst/>
          </a:prstGeom>
        </p:spPr>
      </p:pic>
    </p:spTree>
    <p:extLst>
      <p:ext uri="{BB962C8B-B14F-4D97-AF65-F5344CB8AC3E}">
        <p14:creationId xmlns:p14="http://schemas.microsoft.com/office/powerpoint/2010/main" val="3227511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planets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EDF8045F-0436-CB4A-97BA-F54BE0EC8F4F}"/>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3081195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21"/>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else are you wondering about this week? Keep track of your wonders and ideas in your S</a:t>
            </a:r>
            <a:r>
              <a:rPr lang="en-US" dirty="0"/>
              <a:t>TUDENT WORKBOOK. </a:t>
            </a:r>
            <a:endParaRPr dirty="0"/>
          </a:p>
        </p:txBody>
      </p:sp>
      <p:sp>
        <p:nvSpPr>
          <p:cNvPr id="597" name="Google Shape;597;p21"/>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50</a:t>
            </a:fld>
            <a:endParaRPr/>
          </a:p>
        </p:txBody>
      </p:sp>
      <p:sp>
        <p:nvSpPr>
          <p:cNvPr id="8" name="Google Shape;800;p39">
            <a:extLst>
              <a:ext uri="{FF2B5EF4-FFF2-40B4-BE49-F238E27FC236}">
                <a16:creationId xmlns:a16="http://schemas.microsoft.com/office/drawing/2014/main" id="{8D05DEE4-C0ED-C94A-8C42-056981981611}"/>
              </a:ext>
            </a:extLst>
          </p:cNvPr>
          <p:cNvSpPr/>
          <p:nvPr/>
        </p:nvSpPr>
        <p:spPr>
          <a:xfrm>
            <a:off x="2823406" y="1486463"/>
            <a:ext cx="2482240" cy="2982483"/>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Google Shape;775;p38">
            <a:extLst>
              <a:ext uri="{FF2B5EF4-FFF2-40B4-BE49-F238E27FC236}">
                <a16:creationId xmlns:a16="http://schemas.microsoft.com/office/drawing/2014/main" id="{F90636BB-4BFC-9942-89BE-6D97CEE966DD}"/>
              </a:ext>
            </a:extLst>
          </p:cNvPr>
          <p:cNvSpPr/>
          <p:nvPr/>
        </p:nvSpPr>
        <p:spPr>
          <a:xfrm>
            <a:off x="3923814" y="1634983"/>
            <a:ext cx="516707" cy="588292"/>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2158539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p>
            <a:pPr lvl="0"/>
            <a:r>
              <a:rPr lang="en-US" dirty="0">
                <a:solidFill>
                  <a:schemeClr val="accent6">
                    <a:lumMod val="60000"/>
                    <a:lumOff val="40000"/>
                  </a:schemeClr>
                </a:solidFill>
              </a:rPr>
              <a:t>Week 5</a:t>
            </a:r>
            <a:br>
              <a:rPr lang="en-US" dirty="0">
                <a:solidFill>
                  <a:srgbClr val="FF0000"/>
                </a:solidFill>
              </a:rPr>
            </a:br>
            <a:r>
              <a:rPr lang="en-US" dirty="0"/>
              <a:t>Stars</a:t>
            </a:r>
            <a:endParaRPr dirty="0"/>
          </a:p>
        </p:txBody>
      </p:sp>
      <p:sp>
        <p:nvSpPr>
          <p:cNvPr id="548" name="Google Shape;548;p15"/>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Developing background knowledge.</a:t>
            </a:r>
            <a:endParaRPr dirty="0"/>
          </a:p>
        </p:txBody>
      </p:sp>
    </p:spTree>
    <p:extLst>
      <p:ext uri="{BB962C8B-B14F-4D97-AF65-F5344CB8AC3E}">
        <p14:creationId xmlns:p14="http://schemas.microsoft.com/office/powerpoint/2010/main" val="3435018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a:t>
            </a:r>
            <a:r>
              <a:rPr lang="en" dirty="0">
                <a:solidFill>
                  <a:schemeClr val="accent6">
                    <a:lumMod val="60000"/>
                    <a:lumOff val="40000"/>
                  </a:schemeClr>
                </a:solidFill>
              </a:rPr>
              <a:t>CONSTELLATIONS</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52</a:t>
            </a:fld>
            <a:endParaRPr/>
          </a:p>
        </p:txBody>
      </p:sp>
      <p:pic>
        <p:nvPicPr>
          <p:cNvPr id="3" name="Picture 2">
            <a:hlinkClick r:id="rId3"/>
            <a:extLst>
              <a:ext uri="{FF2B5EF4-FFF2-40B4-BE49-F238E27FC236}">
                <a16:creationId xmlns:a16="http://schemas.microsoft.com/office/drawing/2014/main" id="{96DBD266-1EAF-2A4B-B9B5-82C9A393E78F}"/>
              </a:ext>
            </a:extLst>
          </p:cNvPr>
          <p:cNvPicPr>
            <a:picLocks noChangeAspect="1"/>
          </p:cNvPicPr>
          <p:nvPr/>
        </p:nvPicPr>
        <p:blipFill>
          <a:blip r:embed="rId4"/>
          <a:stretch>
            <a:fillRect/>
          </a:stretch>
        </p:blipFill>
        <p:spPr>
          <a:xfrm>
            <a:off x="639319" y="1239959"/>
            <a:ext cx="5942550" cy="3307084"/>
          </a:xfrm>
          <a:prstGeom prst="rect">
            <a:avLst/>
          </a:prstGeom>
        </p:spPr>
      </p:pic>
    </p:spTree>
    <p:extLst>
      <p:ext uri="{BB962C8B-B14F-4D97-AF65-F5344CB8AC3E}">
        <p14:creationId xmlns:p14="http://schemas.microsoft.com/office/powerpoint/2010/main" val="772781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a:t>
            </a:r>
            <a:r>
              <a:rPr lang="en" dirty="0">
                <a:solidFill>
                  <a:schemeClr val="accent6">
                    <a:lumMod val="60000"/>
                    <a:lumOff val="40000"/>
                  </a:schemeClr>
                </a:solidFill>
              </a:rPr>
              <a:t>CONSTELLATIONS</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53</a:t>
            </a:fld>
            <a:endParaRPr/>
          </a:p>
        </p:txBody>
      </p:sp>
      <p:pic>
        <p:nvPicPr>
          <p:cNvPr id="4" name="Picture 3">
            <a:hlinkClick r:id="rId3"/>
            <a:extLst>
              <a:ext uri="{FF2B5EF4-FFF2-40B4-BE49-F238E27FC236}">
                <a16:creationId xmlns:a16="http://schemas.microsoft.com/office/drawing/2014/main" id="{5BBBC510-98A3-E14B-9F5B-040D0216B452}"/>
              </a:ext>
            </a:extLst>
          </p:cNvPr>
          <p:cNvPicPr>
            <a:picLocks noChangeAspect="1"/>
          </p:cNvPicPr>
          <p:nvPr/>
        </p:nvPicPr>
        <p:blipFill>
          <a:blip r:embed="rId4"/>
          <a:stretch>
            <a:fillRect/>
          </a:stretch>
        </p:blipFill>
        <p:spPr>
          <a:xfrm>
            <a:off x="747925" y="1335741"/>
            <a:ext cx="5725303" cy="3176141"/>
          </a:xfrm>
          <a:prstGeom prst="rect">
            <a:avLst/>
          </a:prstGeom>
        </p:spPr>
      </p:pic>
    </p:spTree>
    <p:extLst>
      <p:ext uri="{BB962C8B-B14F-4D97-AF65-F5344CB8AC3E}">
        <p14:creationId xmlns:p14="http://schemas.microsoft.com/office/powerpoint/2010/main" val="4094364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430162" y="156478"/>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a:t>
            </a:r>
            <a:r>
              <a:rPr lang="en" dirty="0">
                <a:solidFill>
                  <a:schemeClr val="accent6">
                    <a:lumMod val="60000"/>
                    <a:lumOff val="40000"/>
                  </a:schemeClr>
                </a:solidFill>
              </a:rPr>
              <a:t>CONSTELLATIONS</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54</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10" name="Google Shape;559;p17">
            <a:extLst>
              <a:ext uri="{FF2B5EF4-FFF2-40B4-BE49-F238E27FC236}">
                <a16:creationId xmlns:a16="http://schemas.microsoft.com/office/drawing/2014/main" id="{1FE556FD-A386-9D40-95AB-9CE2793AD8B8}"/>
              </a:ext>
            </a:extLst>
          </p:cNvPr>
          <p:cNvSpPr txBox="1">
            <a:spLocks/>
          </p:cNvSpPr>
          <p:nvPr/>
        </p:nvSpPr>
        <p:spPr>
          <a:xfrm>
            <a:off x="364969" y="1461034"/>
            <a:ext cx="6461344"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solidFill>
                  <a:schemeClr val="accent6">
                    <a:lumMod val="60000"/>
                    <a:lumOff val="40000"/>
                  </a:schemeClr>
                </a:solidFill>
              </a:rPr>
              <a:t>CONSTELLATIONS </a:t>
            </a:r>
            <a:r>
              <a:rPr lang="en-US" dirty="0"/>
              <a:t>is are groups of stars that form a recognizable shape or pattern. </a:t>
            </a:r>
            <a:br>
              <a:rPr lang="en-US" dirty="0"/>
            </a:br>
            <a:endParaRPr lang="en-US" dirty="0"/>
          </a:p>
          <a:p>
            <a:r>
              <a:rPr lang="en-US" dirty="0">
                <a:hlinkClick r:id="rId3"/>
              </a:rPr>
              <a:t>CLICK HERE </a:t>
            </a:r>
            <a:r>
              <a:rPr lang="en-US" dirty="0"/>
              <a:t>for more resources.</a:t>
            </a:r>
          </a:p>
        </p:txBody>
      </p:sp>
      <p:pic>
        <p:nvPicPr>
          <p:cNvPr id="2" name="Picture 1">
            <a:extLst>
              <a:ext uri="{FF2B5EF4-FFF2-40B4-BE49-F238E27FC236}">
                <a16:creationId xmlns:a16="http://schemas.microsoft.com/office/drawing/2014/main" id="{B0871570-7DD5-A946-B850-BDD015D8082B}"/>
              </a:ext>
            </a:extLst>
          </p:cNvPr>
          <p:cNvPicPr>
            <a:picLocks noChangeAspect="1"/>
          </p:cNvPicPr>
          <p:nvPr/>
        </p:nvPicPr>
        <p:blipFill>
          <a:blip r:embed="rId4"/>
          <a:stretch>
            <a:fillRect/>
          </a:stretch>
        </p:blipFill>
        <p:spPr>
          <a:xfrm>
            <a:off x="4157238" y="1877937"/>
            <a:ext cx="2857500" cy="2844800"/>
          </a:xfrm>
          <a:prstGeom prst="rect">
            <a:avLst/>
          </a:prstGeom>
        </p:spPr>
      </p:pic>
    </p:spTree>
    <p:extLst>
      <p:ext uri="{BB962C8B-B14F-4D97-AF65-F5344CB8AC3E}">
        <p14:creationId xmlns:p14="http://schemas.microsoft.com/office/powerpoint/2010/main" val="1243688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a:t>
            </a:r>
            <a:r>
              <a:rPr lang="en" dirty="0">
                <a:solidFill>
                  <a:schemeClr val="accent6">
                    <a:lumMod val="60000"/>
                    <a:lumOff val="40000"/>
                  </a:schemeClr>
                </a:solidFill>
              </a:rPr>
              <a:t>STARS</a:t>
            </a:r>
            <a:r>
              <a:rPr lang="en" dirty="0"/>
              <a:t>?</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55</a:t>
            </a:fld>
            <a:endParaRPr/>
          </a:p>
        </p:txBody>
      </p:sp>
      <p:pic>
        <p:nvPicPr>
          <p:cNvPr id="3" name="Picture 2">
            <a:hlinkClick r:id="rId3"/>
            <a:extLst>
              <a:ext uri="{FF2B5EF4-FFF2-40B4-BE49-F238E27FC236}">
                <a16:creationId xmlns:a16="http://schemas.microsoft.com/office/drawing/2014/main" id="{06071F30-B08F-8F48-8E7B-05CF2ADDFA10}"/>
              </a:ext>
            </a:extLst>
          </p:cNvPr>
          <p:cNvPicPr>
            <a:picLocks noChangeAspect="1"/>
          </p:cNvPicPr>
          <p:nvPr/>
        </p:nvPicPr>
        <p:blipFill>
          <a:blip r:embed="rId4"/>
          <a:stretch>
            <a:fillRect/>
          </a:stretch>
        </p:blipFill>
        <p:spPr>
          <a:xfrm>
            <a:off x="639319" y="1240324"/>
            <a:ext cx="6164566" cy="3392283"/>
          </a:xfrm>
          <a:prstGeom prst="rect">
            <a:avLst/>
          </a:prstGeom>
        </p:spPr>
      </p:pic>
    </p:spTree>
    <p:extLst>
      <p:ext uri="{BB962C8B-B14F-4D97-AF65-F5344CB8AC3E}">
        <p14:creationId xmlns:p14="http://schemas.microsoft.com/office/powerpoint/2010/main" val="2594805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430162" y="156478"/>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are </a:t>
            </a:r>
            <a:r>
              <a:rPr lang="en" dirty="0">
                <a:solidFill>
                  <a:schemeClr val="accent6">
                    <a:lumMod val="60000"/>
                    <a:lumOff val="40000"/>
                  </a:schemeClr>
                </a:solidFill>
              </a:rPr>
              <a:t>STARS</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56</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10" name="Google Shape;559;p17">
            <a:extLst>
              <a:ext uri="{FF2B5EF4-FFF2-40B4-BE49-F238E27FC236}">
                <a16:creationId xmlns:a16="http://schemas.microsoft.com/office/drawing/2014/main" id="{1FE556FD-A386-9D40-95AB-9CE2793AD8B8}"/>
              </a:ext>
            </a:extLst>
          </p:cNvPr>
          <p:cNvSpPr txBox="1">
            <a:spLocks/>
          </p:cNvSpPr>
          <p:nvPr/>
        </p:nvSpPr>
        <p:spPr>
          <a:xfrm>
            <a:off x="364969" y="1461034"/>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solidFill>
                  <a:schemeClr val="accent6">
                    <a:lumMod val="60000"/>
                    <a:lumOff val="40000"/>
                  </a:schemeClr>
                </a:solidFill>
              </a:rPr>
              <a:t>STARS </a:t>
            </a:r>
            <a:r>
              <a:rPr lang="en-US" dirty="0"/>
              <a:t>are luminous balls of gas in the sky, mostly made up of hydrogen and helium.  Stars are held together by their own gravity. Earth’s nearest visible star is the sun. </a:t>
            </a:r>
            <a:br>
              <a:rPr lang="en-US" dirty="0"/>
            </a:br>
            <a:endParaRPr lang="en-US" dirty="0"/>
          </a:p>
        </p:txBody>
      </p:sp>
    </p:spTree>
    <p:extLst>
      <p:ext uri="{BB962C8B-B14F-4D97-AF65-F5344CB8AC3E}">
        <p14:creationId xmlns:p14="http://schemas.microsoft.com/office/powerpoint/2010/main" val="3495730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639319" y="127131"/>
            <a:ext cx="7689321" cy="857400"/>
          </a:xfrm>
        </p:spPr>
        <p:txBody>
          <a:bodyPr/>
          <a:lstStyle/>
          <a:p>
            <a:r>
              <a:rPr lang="en-US" dirty="0"/>
              <a:t>Check out these photos of </a:t>
            </a:r>
            <a:r>
              <a:rPr lang="en-US" b="1" dirty="0">
                <a:solidFill>
                  <a:schemeClr val="accent6">
                    <a:lumMod val="60000"/>
                    <a:lumOff val="40000"/>
                  </a:schemeClr>
                </a:solidFill>
              </a:rPr>
              <a:t>STARS</a:t>
            </a:r>
            <a:r>
              <a:rPr lang="en-US" dirty="0"/>
              <a:t>. 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57</a:t>
            </a:fld>
            <a:endParaRPr lang="en"/>
          </a:p>
        </p:txBody>
      </p:sp>
      <p:pic>
        <p:nvPicPr>
          <p:cNvPr id="3" name="Picture 2">
            <a:extLst>
              <a:ext uri="{FF2B5EF4-FFF2-40B4-BE49-F238E27FC236}">
                <a16:creationId xmlns:a16="http://schemas.microsoft.com/office/drawing/2014/main" id="{62A3D5A4-6305-C245-9BE0-14885A8454AC}"/>
              </a:ext>
            </a:extLst>
          </p:cNvPr>
          <p:cNvPicPr>
            <a:picLocks noChangeAspect="1"/>
          </p:cNvPicPr>
          <p:nvPr/>
        </p:nvPicPr>
        <p:blipFill>
          <a:blip r:embed="rId2"/>
          <a:stretch>
            <a:fillRect/>
          </a:stretch>
        </p:blipFill>
        <p:spPr>
          <a:xfrm>
            <a:off x="639319" y="1196615"/>
            <a:ext cx="5122564" cy="2970619"/>
          </a:xfrm>
          <a:prstGeom prst="rect">
            <a:avLst/>
          </a:prstGeom>
        </p:spPr>
      </p:pic>
      <p:pic>
        <p:nvPicPr>
          <p:cNvPr id="5" name="Picture 4">
            <a:extLst>
              <a:ext uri="{FF2B5EF4-FFF2-40B4-BE49-F238E27FC236}">
                <a16:creationId xmlns:a16="http://schemas.microsoft.com/office/drawing/2014/main" id="{932C8C9D-6DBB-5E48-B3AA-8ECE97D3E4FC}"/>
              </a:ext>
            </a:extLst>
          </p:cNvPr>
          <p:cNvPicPr>
            <a:picLocks noChangeAspect="1"/>
          </p:cNvPicPr>
          <p:nvPr/>
        </p:nvPicPr>
        <p:blipFill>
          <a:blip r:embed="rId3"/>
          <a:stretch>
            <a:fillRect/>
          </a:stretch>
        </p:blipFill>
        <p:spPr>
          <a:xfrm>
            <a:off x="3491673" y="2444619"/>
            <a:ext cx="3429000" cy="2571750"/>
          </a:xfrm>
          <a:prstGeom prst="rect">
            <a:avLst/>
          </a:prstGeom>
        </p:spPr>
      </p:pic>
      <p:pic>
        <p:nvPicPr>
          <p:cNvPr id="10" name="Picture 9">
            <a:extLst>
              <a:ext uri="{FF2B5EF4-FFF2-40B4-BE49-F238E27FC236}">
                <a16:creationId xmlns:a16="http://schemas.microsoft.com/office/drawing/2014/main" id="{CFBCE4FE-7AD5-DD41-BEFD-EA59DEFB83A1}"/>
              </a:ext>
            </a:extLst>
          </p:cNvPr>
          <p:cNvPicPr>
            <a:picLocks noChangeAspect="1"/>
          </p:cNvPicPr>
          <p:nvPr/>
        </p:nvPicPr>
        <p:blipFill>
          <a:blip r:embed="rId4"/>
          <a:stretch>
            <a:fillRect/>
          </a:stretch>
        </p:blipFill>
        <p:spPr>
          <a:xfrm>
            <a:off x="4770327" y="976266"/>
            <a:ext cx="3453992" cy="2302661"/>
          </a:xfrm>
          <a:prstGeom prst="rect">
            <a:avLst/>
          </a:prstGeom>
        </p:spPr>
      </p:pic>
    </p:spTree>
    <p:extLst>
      <p:ext uri="{BB962C8B-B14F-4D97-AF65-F5344CB8AC3E}">
        <p14:creationId xmlns:p14="http://schemas.microsoft.com/office/powerpoint/2010/main" val="15768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21"/>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else are you wondering about this week? Keep track of your wonders and ideas in your S</a:t>
            </a:r>
            <a:r>
              <a:rPr lang="en-US" dirty="0"/>
              <a:t>TUDENT WORKBOOK. </a:t>
            </a:r>
            <a:endParaRPr dirty="0"/>
          </a:p>
        </p:txBody>
      </p:sp>
      <p:sp>
        <p:nvSpPr>
          <p:cNvPr id="597" name="Google Shape;597;p21"/>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58</a:t>
            </a:fld>
            <a:endParaRPr/>
          </a:p>
        </p:txBody>
      </p:sp>
      <p:sp>
        <p:nvSpPr>
          <p:cNvPr id="8" name="Google Shape;800;p39">
            <a:extLst>
              <a:ext uri="{FF2B5EF4-FFF2-40B4-BE49-F238E27FC236}">
                <a16:creationId xmlns:a16="http://schemas.microsoft.com/office/drawing/2014/main" id="{8D05DEE4-C0ED-C94A-8C42-056981981611}"/>
              </a:ext>
            </a:extLst>
          </p:cNvPr>
          <p:cNvSpPr/>
          <p:nvPr/>
        </p:nvSpPr>
        <p:spPr>
          <a:xfrm>
            <a:off x="2823406" y="1486463"/>
            <a:ext cx="2482240" cy="2982483"/>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Google Shape;775;p38">
            <a:extLst>
              <a:ext uri="{FF2B5EF4-FFF2-40B4-BE49-F238E27FC236}">
                <a16:creationId xmlns:a16="http://schemas.microsoft.com/office/drawing/2014/main" id="{F90636BB-4BFC-9942-89BE-6D97CEE966DD}"/>
              </a:ext>
            </a:extLst>
          </p:cNvPr>
          <p:cNvSpPr/>
          <p:nvPr/>
        </p:nvSpPr>
        <p:spPr>
          <a:xfrm>
            <a:off x="3923814" y="1634983"/>
            <a:ext cx="516707" cy="588292"/>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2647411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5"/>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p>
            <a:pPr lvl="0"/>
            <a:r>
              <a:rPr lang="en-US" dirty="0">
                <a:solidFill>
                  <a:schemeClr val="accent6">
                    <a:lumMod val="60000"/>
                    <a:lumOff val="40000"/>
                  </a:schemeClr>
                </a:solidFill>
              </a:rPr>
              <a:t>Week 6</a:t>
            </a:r>
            <a:br>
              <a:rPr lang="en-US" dirty="0"/>
            </a:br>
            <a:r>
              <a:rPr lang="en-US" dirty="0"/>
              <a:t>Space Exploration</a:t>
            </a:r>
            <a:endParaRPr dirty="0"/>
          </a:p>
        </p:txBody>
      </p:sp>
      <p:sp>
        <p:nvSpPr>
          <p:cNvPr id="548" name="Google Shape;548;p15"/>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Developing background knowledge.</a:t>
            </a:r>
            <a:endParaRPr dirty="0"/>
          </a:p>
        </p:txBody>
      </p:sp>
    </p:spTree>
    <p:extLst>
      <p:ext uri="{BB962C8B-B14F-4D97-AF65-F5344CB8AC3E}">
        <p14:creationId xmlns:p14="http://schemas.microsoft.com/office/powerpoint/2010/main" val="1310239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planets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CA71DFCF-9D69-414D-936D-437113C0DBB1}"/>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2890990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747925" y="225025"/>
            <a:ext cx="7006546" cy="11107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advancements have been made in </a:t>
            </a:r>
            <a:r>
              <a:rPr lang="en" dirty="0">
                <a:solidFill>
                  <a:schemeClr val="accent6">
                    <a:lumMod val="60000"/>
                    <a:lumOff val="40000"/>
                  </a:schemeClr>
                </a:solidFill>
              </a:rPr>
              <a:t>SPACE EXPLORATION</a:t>
            </a:r>
            <a:r>
              <a:rPr lang="en" dirty="0"/>
              <a:t>? </a:t>
            </a:r>
            <a:br>
              <a:rPr lang="en" dirty="0"/>
            </a:br>
            <a:r>
              <a:rPr lang="en" dirty="0"/>
              <a:t>C</a:t>
            </a:r>
            <a:r>
              <a:rPr lang="en-US" dirty="0"/>
              <a:t>l</a:t>
            </a:r>
            <a:r>
              <a:rPr lang="en" dirty="0"/>
              <a:t>ick on the video below to learn more. </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60</a:t>
            </a:fld>
            <a:endParaRPr/>
          </a:p>
        </p:txBody>
      </p:sp>
      <p:pic>
        <p:nvPicPr>
          <p:cNvPr id="4" name="Picture 3">
            <a:hlinkClick r:id="rId3"/>
            <a:extLst>
              <a:ext uri="{FF2B5EF4-FFF2-40B4-BE49-F238E27FC236}">
                <a16:creationId xmlns:a16="http://schemas.microsoft.com/office/drawing/2014/main" id="{1B2CABEF-64A3-7F4D-9665-5AB1E64C0F7B}"/>
              </a:ext>
            </a:extLst>
          </p:cNvPr>
          <p:cNvPicPr>
            <a:picLocks noChangeAspect="1"/>
          </p:cNvPicPr>
          <p:nvPr/>
        </p:nvPicPr>
        <p:blipFill>
          <a:blip r:embed="rId4"/>
          <a:stretch>
            <a:fillRect/>
          </a:stretch>
        </p:blipFill>
        <p:spPr>
          <a:xfrm>
            <a:off x="747925" y="1207549"/>
            <a:ext cx="6248224" cy="3515188"/>
          </a:xfrm>
          <a:prstGeom prst="rect">
            <a:avLst/>
          </a:prstGeom>
        </p:spPr>
      </p:pic>
    </p:spTree>
    <p:extLst>
      <p:ext uri="{BB962C8B-B14F-4D97-AF65-F5344CB8AC3E}">
        <p14:creationId xmlns:p14="http://schemas.microsoft.com/office/powerpoint/2010/main" val="3296649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7"/>
          <p:cNvSpPr txBox="1">
            <a:spLocks noGrp="1"/>
          </p:cNvSpPr>
          <p:nvPr>
            <p:ph type="title"/>
          </p:nvPr>
        </p:nvSpPr>
        <p:spPr>
          <a:xfrm>
            <a:off x="430162" y="156478"/>
            <a:ext cx="7006546" cy="1110716"/>
          </a:xfrm>
          <a:prstGeom prst="rect">
            <a:avLst/>
          </a:prstGeom>
        </p:spPr>
        <p:txBody>
          <a:bodyPr spcFirstLastPara="1" wrap="square" lIns="91425" tIns="91425" rIns="91425" bIns="91425" anchor="b" anchorCtr="0">
            <a:noAutofit/>
          </a:bodyPr>
          <a:lstStyle/>
          <a:p>
            <a:pPr lvl="0"/>
            <a:r>
              <a:rPr lang="en" dirty="0"/>
              <a:t>What advancements have been made in </a:t>
            </a:r>
            <a:r>
              <a:rPr lang="en" dirty="0">
                <a:solidFill>
                  <a:schemeClr val="accent6">
                    <a:lumMod val="60000"/>
                    <a:lumOff val="40000"/>
                  </a:schemeClr>
                </a:solidFill>
              </a:rPr>
              <a:t>SPACE EXPLORATION</a:t>
            </a:r>
            <a:r>
              <a:rPr lang="en" dirty="0"/>
              <a:t>?</a:t>
            </a:r>
            <a:br>
              <a:rPr lang="en" dirty="0"/>
            </a:br>
            <a:endParaRPr dirty="0"/>
          </a:p>
        </p:txBody>
      </p:sp>
      <p:sp>
        <p:nvSpPr>
          <p:cNvPr id="561" name="Google Shape;561;p1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61</a:t>
            </a:fld>
            <a:endParaRPr/>
          </a:p>
        </p:txBody>
      </p:sp>
      <p:sp>
        <p:nvSpPr>
          <p:cNvPr id="5" name="Google Shape;553;p16">
            <a:extLst>
              <a:ext uri="{FF2B5EF4-FFF2-40B4-BE49-F238E27FC236}">
                <a16:creationId xmlns:a16="http://schemas.microsoft.com/office/drawing/2014/main" id="{418238E2-6EEE-6F4D-A19C-52F022B5D593}"/>
              </a:ext>
            </a:extLst>
          </p:cNvPr>
          <p:cNvSpPr txBox="1">
            <a:spLocks noGrp="1"/>
          </p:cNvSpPr>
          <p:nvPr>
            <p:ph type="body" idx="1"/>
          </p:nvPr>
        </p:nvSpPr>
        <p:spPr>
          <a:xfrm>
            <a:off x="219977" y="3162391"/>
            <a:ext cx="7426917" cy="819900"/>
          </a:xfrm>
          <a:prstGeom prst="rect">
            <a:avLst/>
          </a:prstGeom>
        </p:spPr>
        <p:txBody>
          <a:bodyPr spcFirstLastPara="1" wrap="square" lIns="91425" tIns="91425" rIns="91425" bIns="91425" anchor="ctr" anchorCtr="0">
            <a:noAutofit/>
          </a:bodyPr>
          <a:lstStyle/>
          <a:p>
            <a:pPr marL="0" indent="0" algn="l">
              <a:buNone/>
            </a:pPr>
            <a:endParaRPr lang="en-US" sz="1600" dirty="0"/>
          </a:p>
          <a:p>
            <a:pPr marL="285750" indent="-285750" algn="l">
              <a:buFont typeface="Arial" panose="020B0604020202020204" pitchFamily="34" charset="0"/>
              <a:buChar char="•"/>
            </a:pPr>
            <a:endParaRPr lang="en-US" sz="1600" dirty="0"/>
          </a:p>
          <a:p>
            <a:pPr marL="0" indent="0" algn="l">
              <a:buNone/>
            </a:pPr>
            <a:endParaRPr lang="en-US" sz="1600" dirty="0"/>
          </a:p>
          <a:p>
            <a:pPr marL="0" lvl="0" indent="0" algn="l" rtl="0">
              <a:spcBef>
                <a:spcPts val="600"/>
              </a:spcBef>
              <a:spcAft>
                <a:spcPts val="0"/>
              </a:spcAft>
              <a:buNone/>
            </a:pPr>
            <a:endParaRPr dirty="0"/>
          </a:p>
        </p:txBody>
      </p:sp>
      <p:sp>
        <p:nvSpPr>
          <p:cNvPr id="10" name="Google Shape;559;p17">
            <a:extLst>
              <a:ext uri="{FF2B5EF4-FFF2-40B4-BE49-F238E27FC236}">
                <a16:creationId xmlns:a16="http://schemas.microsoft.com/office/drawing/2014/main" id="{1FE556FD-A386-9D40-95AB-9CE2793AD8B8}"/>
              </a:ext>
            </a:extLst>
          </p:cNvPr>
          <p:cNvSpPr txBox="1">
            <a:spLocks/>
          </p:cNvSpPr>
          <p:nvPr/>
        </p:nvSpPr>
        <p:spPr>
          <a:xfrm>
            <a:off x="322539" y="2893648"/>
            <a:ext cx="6008937" cy="11107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1pPr>
            <a:lvl2pPr marR="0" lvl="1"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2pPr>
            <a:lvl3pPr marR="0" lvl="2"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3pPr>
            <a:lvl4pPr marR="0" lvl="3"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4pPr>
            <a:lvl5pPr marR="0" lvl="4"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5pPr>
            <a:lvl6pPr marR="0" lvl="5"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6pPr>
            <a:lvl7pPr marR="0" lvl="6"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7pPr>
            <a:lvl8pPr marR="0" lvl="7"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8pPr>
            <a:lvl9pPr marR="0" lvl="8" algn="l" rtl="0">
              <a:lnSpc>
                <a:spcPct val="100000"/>
              </a:lnSpc>
              <a:spcBef>
                <a:spcPts val="0"/>
              </a:spcBef>
              <a:spcAft>
                <a:spcPts val="0"/>
              </a:spcAft>
              <a:buClr>
                <a:srgbClr val="3C78D8"/>
              </a:buClr>
              <a:buSzPts val="1800"/>
              <a:buFont typeface="Sniglet"/>
              <a:buNone/>
              <a:defRPr sz="1800" b="0" i="0" u="none" strike="noStrike" cap="none">
                <a:solidFill>
                  <a:srgbClr val="3C78D8"/>
                </a:solidFill>
                <a:latin typeface="Sniglet"/>
                <a:ea typeface="Sniglet"/>
                <a:cs typeface="Sniglet"/>
                <a:sym typeface="Sniglet"/>
              </a:defRPr>
            </a:lvl9pPr>
          </a:lstStyle>
          <a:p>
            <a:r>
              <a:rPr lang="en-US" dirty="0">
                <a:solidFill>
                  <a:schemeClr val="accent6">
                    <a:lumMod val="60000"/>
                    <a:lumOff val="40000"/>
                  </a:schemeClr>
                </a:solidFill>
              </a:rPr>
              <a:t>SPACE EXPLORATION </a:t>
            </a:r>
            <a:r>
              <a:rPr lang="en-US" dirty="0"/>
              <a:t>began October 4, 1957 when the Soviet Union launched a satellite, Sputnik 1, into space. Humans have been curious about the mysteries held in the distant sky from the beginning of time. With the launch of this first satellite, people began to slowly collect answers for their countless questions.  </a:t>
            </a:r>
          </a:p>
          <a:p>
            <a:endParaRPr lang="en-US" dirty="0"/>
          </a:p>
          <a:p>
            <a:r>
              <a:rPr lang="en-US" b="1" dirty="0"/>
              <a:t>Click on the image to explore the </a:t>
            </a:r>
          </a:p>
          <a:p>
            <a:r>
              <a:rPr lang="en-US" b="1" dirty="0">
                <a:hlinkClick r:id="rId3"/>
              </a:rPr>
              <a:t>Space Exploration Timeline</a:t>
            </a:r>
            <a:r>
              <a:rPr lang="en-US" b="1" dirty="0"/>
              <a:t>. </a:t>
            </a:r>
            <a:br>
              <a:rPr lang="en-US" dirty="0"/>
            </a:br>
            <a:endParaRPr lang="en-US" dirty="0"/>
          </a:p>
        </p:txBody>
      </p:sp>
      <p:pic>
        <p:nvPicPr>
          <p:cNvPr id="2" name="Picture 1">
            <a:hlinkClick r:id="rId3"/>
            <a:extLst>
              <a:ext uri="{FF2B5EF4-FFF2-40B4-BE49-F238E27FC236}">
                <a16:creationId xmlns:a16="http://schemas.microsoft.com/office/drawing/2014/main" id="{85CFDF08-2DFF-1749-BA84-65457F9F9175}"/>
              </a:ext>
            </a:extLst>
          </p:cNvPr>
          <p:cNvPicPr>
            <a:picLocks noChangeAspect="1"/>
          </p:cNvPicPr>
          <p:nvPr/>
        </p:nvPicPr>
        <p:blipFill>
          <a:blip r:embed="rId4"/>
          <a:stretch>
            <a:fillRect/>
          </a:stretch>
        </p:blipFill>
        <p:spPr>
          <a:xfrm>
            <a:off x="4286536" y="2770360"/>
            <a:ext cx="3085100" cy="2226018"/>
          </a:xfrm>
          <a:prstGeom prst="rect">
            <a:avLst/>
          </a:prstGeom>
        </p:spPr>
      </p:pic>
    </p:spTree>
    <p:extLst>
      <p:ext uri="{BB962C8B-B14F-4D97-AF65-F5344CB8AC3E}">
        <p14:creationId xmlns:p14="http://schemas.microsoft.com/office/powerpoint/2010/main" val="2222178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D57C-A7FA-8A40-8038-73BBD157EAF4}"/>
              </a:ext>
            </a:extLst>
          </p:cNvPr>
          <p:cNvSpPr>
            <a:spLocks noGrp="1"/>
          </p:cNvSpPr>
          <p:nvPr>
            <p:ph type="title"/>
          </p:nvPr>
        </p:nvSpPr>
        <p:spPr>
          <a:xfrm>
            <a:off x="736392" y="125437"/>
            <a:ext cx="7671215" cy="857400"/>
          </a:xfrm>
        </p:spPr>
        <p:txBody>
          <a:bodyPr/>
          <a:lstStyle/>
          <a:p>
            <a:r>
              <a:rPr lang="en-US" dirty="0"/>
              <a:t>Check out these photos of </a:t>
            </a:r>
            <a:r>
              <a:rPr lang="en-US" b="1" dirty="0">
                <a:solidFill>
                  <a:schemeClr val="accent6">
                    <a:lumMod val="60000"/>
                    <a:lumOff val="40000"/>
                  </a:schemeClr>
                </a:solidFill>
              </a:rPr>
              <a:t>SPACE EXPLORATION</a:t>
            </a:r>
            <a:r>
              <a:rPr lang="en-US" dirty="0"/>
              <a:t>. </a:t>
            </a:r>
            <a:br>
              <a:rPr lang="en-US" dirty="0"/>
            </a:br>
            <a:r>
              <a:rPr lang="en-US" dirty="0"/>
              <a:t>What do you wonder about?</a:t>
            </a:r>
          </a:p>
        </p:txBody>
      </p:sp>
      <p:sp>
        <p:nvSpPr>
          <p:cNvPr id="4" name="Slide Number Placeholder 3">
            <a:extLst>
              <a:ext uri="{FF2B5EF4-FFF2-40B4-BE49-F238E27FC236}">
                <a16:creationId xmlns:a16="http://schemas.microsoft.com/office/drawing/2014/main" id="{F116EAE4-6D58-AB4D-B884-58AB9D508EF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62</a:t>
            </a:fld>
            <a:endParaRPr lang="en"/>
          </a:p>
        </p:txBody>
      </p:sp>
      <p:pic>
        <p:nvPicPr>
          <p:cNvPr id="5" name="Picture 4">
            <a:extLst>
              <a:ext uri="{FF2B5EF4-FFF2-40B4-BE49-F238E27FC236}">
                <a16:creationId xmlns:a16="http://schemas.microsoft.com/office/drawing/2014/main" id="{98A05339-2267-8F46-9054-B240CF730274}"/>
              </a:ext>
            </a:extLst>
          </p:cNvPr>
          <p:cNvPicPr>
            <a:picLocks noChangeAspect="1"/>
          </p:cNvPicPr>
          <p:nvPr/>
        </p:nvPicPr>
        <p:blipFill>
          <a:blip r:embed="rId2"/>
          <a:stretch>
            <a:fillRect/>
          </a:stretch>
        </p:blipFill>
        <p:spPr>
          <a:xfrm>
            <a:off x="736392" y="1196949"/>
            <a:ext cx="5504507" cy="2878028"/>
          </a:xfrm>
          <a:prstGeom prst="rect">
            <a:avLst/>
          </a:prstGeom>
        </p:spPr>
      </p:pic>
      <p:pic>
        <p:nvPicPr>
          <p:cNvPr id="7" name="Picture 6">
            <a:extLst>
              <a:ext uri="{FF2B5EF4-FFF2-40B4-BE49-F238E27FC236}">
                <a16:creationId xmlns:a16="http://schemas.microsoft.com/office/drawing/2014/main" id="{0CF9C74C-ADC4-1A45-8E74-55F796E05823}"/>
              </a:ext>
            </a:extLst>
          </p:cNvPr>
          <p:cNvPicPr>
            <a:picLocks noChangeAspect="1"/>
          </p:cNvPicPr>
          <p:nvPr/>
        </p:nvPicPr>
        <p:blipFill>
          <a:blip r:embed="rId3"/>
          <a:stretch>
            <a:fillRect/>
          </a:stretch>
        </p:blipFill>
        <p:spPr>
          <a:xfrm>
            <a:off x="4661535" y="2644923"/>
            <a:ext cx="3557931" cy="2373140"/>
          </a:xfrm>
          <a:prstGeom prst="rect">
            <a:avLst/>
          </a:prstGeom>
        </p:spPr>
      </p:pic>
      <p:pic>
        <p:nvPicPr>
          <p:cNvPr id="8" name="Picture 7">
            <a:extLst>
              <a:ext uri="{FF2B5EF4-FFF2-40B4-BE49-F238E27FC236}">
                <a16:creationId xmlns:a16="http://schemas.microsoft.com/office/drawing/2014/main" id="{CAAE0443-B4BC-2243-8C56-2E75DED179AB}"/>
              </a:ext>
            </a:extLst>
          </p:cNvPr>
          <p:cNvPicPr>
            <a:picLocks noChangeAspect="1"/>
          </p:cNvPicPr>
          <p:nvPr/>
        </p:nvPicPr>
        <p:blipFill>
          <a:blip r:embed="rId4"/>
          <a:stretch>
            <a:fillRect/>
          </a:stretch>
        </p:blipFill>
        <p:spPr>
          <a:xfrm>
            <a:off x="1019714" y="3168713"/>
            <a:ext cx="2772717" cy="1849350"/>
          </a:xfrm>
          <a:prstGeom prst="rect">
            <a:avLst/>
          </a:prstGeom>
        </p:spPr>
      </p:pic>
    </p:spTree>
    <p:extLst>
      <p:ext uri="{BB962C8B-B14F-4D97-AF65-F5344CB8AC3E}">
        <p14:creationId xmlns:p14="http://schemas.microsoft.com/office/powerpoint/2010/main" val="4075349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5" name="Google Shape;595;p21"/>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else are you wondering about this week? Keep track of your wonders and ideas in your S</a:t>
            </a:r>
            <a:r>
              <a:rPr lang="en-US" dirty="0"/>
              <a:t>TUDENT WORKBOOK. </a:t>
            </a:r>
            <a:endParaRPr dirty="0"/>
          </a:p>
        </p:txBody>
      </p:sp>
      <p:sp>
        <p:nvSpPr>
          <p:cNvPr id="597" name="Google Shape;597;p21"/>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63</a:t>
            </a:fld>
            <a:endParaRPr/>
          </a:p>
        </p:txBody>
      </p:sp>
      <p:sp>
        <p:nvSpPr>
          <p:cNvPr id="8" name="Google Shape;800;p39">
            <a:extLst>
              <a:ext uri="{FF2B5EF4-FFF2-40B4-BE49-F238E27FC236}">
                <a16:creationId xmlns:a16="http://schemas.microsoft.com/office/drawing/2014/main" id="{8D05DEE4-C0ED-C94A-8C42-056981981611}"/>
              </a:ext>
            </a:extLst>
          </p:cNvPr>
          <p:cNvSpPr/>
          <p:nvPr/>
        </p:nvSpPr>
        <p:spPr>
          <a:xfrm>
            <a:off x="2823406" y="1486463"/>
            <a:ext cx="2482240" cy="2982483"/>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Google Shape;775;p38">
            <a:extLst>
              <a:ext uri="{FF2B5EF4-FFF2-40B4-BE49-F238E27FC236}">
                <a16:creationId xmlns:a16="http://schemas.microsoft.com/office/drawing/2014/main" id="{F90636BB-4BFC-9942-89BE-6D97CEE966DD}"/>
              </a:ext>
            </a:extLst>
          </p:cNvPr>
          <p:cNvSpPr/>
          <p:nvPr/>
        </p:nvSpPr>
        <p:spPr>
          <a:xfrm>
            <a:off x="3923814" y="1634983"/>
            <a:ext cx="516707" cy="588292"/>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extLst>
      <p:ext uri="{BB962C8B-B14F-4D97-AF65-F5344CB8AC3E}">
        <p14:creationId xmlns:p14="http://schemas.microsoft.com/office/powerpoint/2010/main" val="2858590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planets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7</a:t>
            </a:fld>
            <a:endParaRPr lang="en"/>
          </a:p>
        </p:txBody>
      </p:sp>
      <p:pic>
        <p:nvPicPr>
          <p:cNvPr id="5" name="Picture 4">
            <a:extLst>
              <a:ext uri="{FF2B5EF4-FFF2-40B4-BE49-F238E27FC236}">
                <a16:creationId xmlns:a16="http://schemas.microsoft.com/office/drawing/2014/main" id="{03215248-A5CE-444F-8A25-70F4884B5A75}"/>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403580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planets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8</a:t>
            </a:fld>
            <a:endParaRPr lang="en"/>
          </a:p>
        </p:txBody>
      </p:sp>
      <p:pic>
        <p:nvPicPr>
          <p:cNvPr id="5" name="Picture 4">
            <a:extLst>
              <a:ext uri="{FF2B5EF4-FFF2-40B4-BE49-F238E27FC236}">
                <a16:creationId xmlns:a16="http://schemas.microsoft.com/office/drawing/2014/main" id="{18CA6CCB-E62A-C644-AAE9-82FC8CA33166}"/>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1235978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ABE3F-B24C-6443-B8B4-1C6D007DF24E}"/>
              </a:ext>
            </a:extLst>
          </p:cNvPr>
          <p:cNvSpPr>
            <a:spLocks noGrp="1"/>
          </p:cNvSpPr>
          <p:nvPr>
            <p:ph type="title"/>
          </p:nvPr>
        </p:nvSpPr>
        <p:spPr/>
        <p:txBody>
          <a:bodyPr/>
          <a:lstStyle/>
          <a:p>
            <a:r>
              <a:rPr lang="en-US" dirty="0"/>
              <a:t>See the photographs of the sun below.</a:t>
            </a:r>
            <a:br>
              <a:rPr lang="en-US" dirty="0"/>
            </a:br>
            <a:r>
              <a:rPr lang="en-US" dirty="0"/>
              <a:t>What do you wonder? </a:t>
            </a:r>
          </a:p>
        </p:txBody>
      </p:sp>
      <p:sp>
        <p:nvSpPr>
          <p:cNvPr id="4" name="Slide Number Placeholder 3">
            <a:extLst>
              <a:ext uri="{FF2B5EF4-FFF2-40B4-BE49-F238E27FC236}">
                <a16:creationId xmlns:a16="http://schemas.microsoft.com/office/drawing/2014/main" id="{41F0CCC8-C662-FE40-8747-F8797ADE51B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pic>
        <p:nvPicPr>
          <p:cNvPr id="5" name="Picture 4">
            <a:extLst>
              <a:ext uri="{FF2B5EF4-FFF2-40B4-BE49-F238E27FC236}">
                <a16:creationId xmlns:a16="http://schemas.microsoft.com/office/drawing/2014/main" id="{C8323192-8F5D-AB46-BE30-D5D47CFCD8DA}"/>
              </a:ext>
            </a:extLst>
          </p:cNvPr>
          <p:cNvPicPr>
            <a:picLocks noChangeAspect="1"/>
          </p:cNvPicPr>
          <p:nvPr/>
        </p:nvPicPr>
        <p:blipFill>
          <a:blip r:embed="rId2"/>
          <a:stretch>
            <a:fillRect/>
          </a:stretch>
        </p:blipFill>
        <p:spPr>
          <a:xfrm>
            <a:off x="903475" y="1179437"/>
            <a:ext cx="5829300" cy="3543300"/>
          </a:xfrm>
          <a:prstGeom prst="rect">
            <a:avLst/>
          </a:prstGeom>
        </p:spPr>
      </p:pic>
    </p:spTree>
    <p:extLst>
      <p:ext uri="{BB962C8B-B14F-4D97-AF65-F5344CB8AC3E}">
        <p14:creationId xmlns:p14="http://schemas.microsoft.com/office/powerpoint/2010/main" val="2214455382"/>
      </p:ext>
    </p:extLst>
  </p:cSld>
  <p:clrMapOvr>
    <a:masterClrMapping/>
  </p:clrMapOvr>
</p:sld>
</file>

<file path=ppt/theme/theme1.xml><?xml version="1.0" encoding="utf-8"?>
<a:theme xmlns:a="http://schemas.openxmlformats.org/drawingml/2006/main"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11476</TotalTime>
  <Words>1357</Words>
  <Application>Microsoft Macintosh PowerPoint</Application>
  <PresentationFormat>On-screen Show (16:9)</PresentationFormat>
  <Paragraphs>195</Paragraphs>
  <Slides>63</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Avenir Next W01</vt:lpstr>
      <vt:lpstr>Arial</vt:lpstr>
      <vt:lpstr>Verdana</vt:lpstr>
      <vt:lpstr>Sniglet</vt:lpstr>
      <vt:lpstr>Dosis</vt:lpstr>
      <vt:lpstr>Friar template</vt:lpstr>
      <vt:lpstr>PBL Presentation  Earth &amp; Space</vt:lpstr>
      <vt:lpstr>Wondering &amp; Questioning </vt:lpstr>
      <vt:lpstr>See the photographs of planets below. What do you wonder? </vt:lpstr>
      <vt:lpstr>See the photographs of planets below. What do you wonder? </vt:lpstr>
      <vt:lpstr>See the photographs of planets below. What do you wonder? </vt:lpstr>
      <vt:lpstr>See the photographs of planets below. What do you wonder? </vt:lpstr>
      <vt:lpstr>See the photographs of planets below. What do you wonder? </vt:lpstr>
      <vt:lpstr>See the photographs of planets below. What do you wonder? </vt:lpstr>
      <vt:lpstr>See the photographs of the sun below. What do you wonder? </vt:lpstr>
      <vt:lpstr>See the photograph of the Hubble Telescope below. What do you wonder? </vt:lpstr>
      <vt:lpstr>See the photograph of a shooting star below. What do you wonder? </vt:lpstr>
      <vt:lpstr>See the time lapse photo of stars below. What do you wonder? </vt:lpstr>
      <vt:lpstr>See the photograph of an erupted volcano below. What do you wonder? </vt:lpstr>
      <vt:lpstr>See the photograph of an erupted volcano below. What do you wonder? </vt:lpstr>
      <vt:lpstr>PowerPoint Presentation</vt:lpstr>
      <vt:lpstr>Week 1 Day, Night, &amp; Sun</vt:lpstr>
      <vt:lpstr>What causes  DAY &amp; NIGHT ON EARTH? Click on the video below to learn more.  </vt:lpstr>
      <vt:lpstr>What causes  DAY &amp; NIGHT ON EARTH? </vt:lpstr>
      <vt:lpstr>Check out these photo examples of DAY &amp; NIGHT. What do you wonder? </vt:lpstr>
      <vt:lpstr>What else are you wondering about this week? Keep track of your wonders and ideas in your STUDENT WORKBOOK. </vt:lpstr>
      <vt:lpstr>Week 2 The Moon &amp; Tides</vt:lpstr>
      <vt:lpstr>What is the relationship between THE MOON &amp; TIDES? Click on the video below to learn more. </vt:lpstr>
      <vt:lpstr>What is the  MOON &amp; TIDES RELATIONSHIP? </vt:lpstr>
      <vt:lpstr>Check out these photo examples of the MOON &amp; TIDES. What do you wonder? </vt:lpstr>
      <vt:lpstr>What else are you wondering about this week? Keep track of your wonders and ideas in your STUDENT WORKBOOK. </vt:lpstr>
      <vt:lpstr>Week 3 Layers of the Earth</vt:lpstr>
      <vt:lpstr>What are the LAYERS OF THE EARTH? Click on the video below to learn more. </vt:lpstr>
      <vt:lpstr>What are the LAYERS OF THE EARTH? </vt:lpstr>
      <vt:lpstr>Learn more information about the LAYERS OF THE EARTH from these excerpts from National Geographic for Kids Online.  </vt:lpstr>
      <vt:lpstr>Learn more information about the LAYERS OF THE EARTH from these excerpts from National Geographic for Kids Online.  (cont.)  </vt:lpstr>
      <vt:lpstr>Learn more information about the LAYERS OF THE EARTH from these excerpts from National Geographic for Kids Online. (cont.)  </vt:lpstr>
      <vt:lpstr>Check out this illustration of the EARTH’S CRUST.  What do you wonder about?</vt:lpstr>
      <vt:lpstr>Check out these photos of the LAYERS OF THE EARTH.  What do you wonder about?</vt:lpstr>
      <vt:lpstr>What else are you wondering about this week? Keep track of your wonders and ideas in your STUDENT WORKBOOK. </vt:lpstr>
      <vt:lpstr>Week 4 Earthquakes &amp; Volcanoes</vt:lpstr>
      <vt:lpstr>What are the different types of ROCKS? Click on the video below to learn more.  </vt:lpstr>
      <vt:lpstr>What are the different types of ROCKS? Read this excerpt from an ONLINE SOURCE to learn more.  </vt:lpstr>
      <vt:lpstr>What are the different types of ROCKS? Read this excerpt from an ONLINE SOURCE to learn more.  (cont.)  </vt:lpstr>
      <vt:lpstr>What are the different types of ROCKS? Read this excerpt from an ONLINE SOURCE to learn more.  (cont.)  </vt:lpstr>
      <vt:lpstr>What are the different types of ROCKS? Learn more by exploring this interactive rock collection activity online.  Click below.  </vt:lpstr>
      <vt:lpstr>Check out these photos of VARIOUS ROCKS. What do you wonder about?</vt:lpstr>
      <vt:lpstr>What causes EARTHQUAKES? Click on the video below to learn more.  </vt:lpstr>
      <vt:lpstr>What causes EARTHQUAKES? </vt:lpstr>
      <vt:lpstr>How to stay safe during EARTHQUAKES? Explore this online activity to learn more. </vt:lpstr>
      <vt:lpstr>How to stay safe during NATURAL DISASTER?  Explore this online activity to learn more. </vt:lpstr>
      <vt:lpstr>Check out these photos of EARTHQUAKES. What do you wonder about?</vt:lpstr>
      <vt:lpstr>What causes VOLCANOES? Click on the video below to learn more.  </vt:lpstr>
      <vt:lpstr>What causes VOLCANOES? </vt:lpstr>
      <vt:lpstr>Check out these photos of VOLCANOES. What do you wonder about?</vt:lpstr>
      <vt:lpstr>What else are you wondering about this week? Keep track of your wonders and ideas in your STUDENT WORKBOOK. </vt:lpstr>
      <vt:lpstr>Week 5 Stars</vt:lpstr>
      <vt:lpstr>What are CONSTELLATIONS? Click on the video below to learn more.  </vt:lpstr>
      <vt:lpstr>What are CONSTELLATIONS? Click on the video below to learn more.  </vt:lpstr>
      <vt:lpstr>What are CONSTELLATIONS? </vt:lpstr>
      <vt:lpstr>What are STARS? Click on the video below to learn more.  </vt:lpstr>
      <vt:lpstr>What are STARS? </vt:lpstr>
      <vt:lpstr>Check out these photos of STARS. What do you wonder about?</vt:lpstr>
      <vt:lpstr>What else are you wondering about this week? Keep track of your wonders and ideas in your STUDENT WORKBOOK. </vt:lpstr>
      <vt:lpstr>Week 6 Space Exploration</vt:lpstr>
      <vt:lpstr>What advancements have been made in SPACE EXPLORATION?  Click on the video below to learn more.  </vt:lpstr>
      <vt:lpstr>What advancements have been made in SPACE EXPLORATION? </vt:lpstr>
      <vt:lpstr>Check out these photos of SPACE EXPLORATION.  What do you wonder about?</vt:lpstr>
      <vt:lpstr>What else are you wondering about this week? Keep track of your wonders and ideas in your STUDENT WORKBOOK.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S2U1: Student Digital Presentation  US Government</dc:title>
  <cp:lastModifiedBy>Jessica Zivkovich</cp:lastModifiedBy>
  <cp:revision>184</cp:revision>
  <dcterms:modified xsi:type="dcterms:W3CDTF">2019-07-16T20:47:15Z</dcterms:modified>
</cp:coreProperties>
</file>